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83" r:id="rId2"/>
    <p:sldMasterId id="2147483716" r:id="rId3"/>
    <p:sldMasterId id="2147483719" r:id="rId4"/>
    <p:sldMasterId id="2147483740" r:id="rId5"/>
    <p:sldMasterId id="2147483743" r:id="rId6"/>
  </p:sldMasterIdLst>
  <p:notesMasterIdLst>
    <p:notesMasterId r:id="rId15"/>
  </p:notesMasterIdLst>
  <p:handoutMasterIdLst>
    <p:handoutMasterId r:id="rId16"/>
  </p:handoutMasterIdLst>
  <p:sldIdLst>
    <p:sldId id="274" r:id="rId7"/>
    <p:sldId id="265" r:id="rId8"/>
    <p:sldId id="256" r:id="rId9"/>
    <p:sldId id="266" r:id="rId10"/>
    <p:sldId id="267" r:id="rId11"/>
    <p:sldId id="268" r:id="rId12"/>
    <p:sldId id="273" r:id="rId13"/>
    <p:sldId id="271" r:id="rId14"/>
  </p:sldIdLst>
  <p:sldSz cx="9906000" cy="6858000" type="A4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308">
          <p15:clr>
            <a:srgbClr val="A4A3A4"/>
          </p15:clr>
        </p15:guide>
        <p15:guide id="6" pos="5932">
          <p15:clr>
            <a:srgbClr val="A4A3A4"/>
          </p15:clr>
        </p15:guide>
        <p15:guide id="7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D2D"/>
    <a:srgbClr val="EEE7B0"/>
    <a:srgbClr val="F1CD8B"/>
    <a:srgbClr val="F4EBAA"/>
    <a:srgbClr val="E5C471"/>
    <a:srgbClr val="D2B46E"/>
    <a:srgbClr val="DCD796"/>
    <a:srgbClr val="CC9900"/>
    <a:srgbClr val="DC37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15" autoAdjust="0"/>
    <p:restoredTop sz="86782" autoAdjust="0"/>
  </p:normalViewPr>
  <p:slideViewPr>
    <p:cSldViewPr>
      <p:cViewPr varScale="1">
        <p:scale>
          <a:sx n="74" d="100"/>
          <a:sy n="74" d="100"/>
        </p:scale>
        <p:origin x="1500" y="72"/>
      </p:cViewPr>
      <p:guideLst>
        <p:guide orient="horz" pos="2160"/>
        <p:guide orient="horz" pos="436"/>
        <p:guide orient="horz" pos="981"/>
        <p:guide orient="horz" pos="3884"/>
        <p:guide pos="308"/>
        <p:guide pos="593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-2958" y="-9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84BD-8971-438E-931B-EAF332F708E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6DA4-4833-467A-A1CB-D48A49909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110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A7CD2-1A83-44D9-AE4A-88D7F65F88D9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31C6-F98E-4EBD-BDAA-9E90C7E262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0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D31C6-F98E-4EBD-BDAA-9E90C7E2622F}" type="slidenum">
              <a:rPr lang="ja-JP" altLang="en-US" smtClean="0">
                <a:solidFill>
                  <a:prstClr val="black"/>
                </a:solidFill>
              </a:rPr>
              <a:pPr/>
              <a:t>1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0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495300" y="692150"/>
            <a:ext cx="8921750" cy="7207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24pt</a:t>
            </a:r>
            <a:endParaRPr kumimoji="1" lang="ja-JP" altLang="en-US" dirty="0"/>
          </a:p>
        </p:txBody>
      </p:sp>
      <p:sp>
        <p:nvSpPr>
          <p:cNvPr id="18" name="テキスト プレースホルダー 15"/>
          <p:cNvSpPr>
            <a:spLocks noGrp="1"/>
          </p:cNvSpPr>
          <p:nvPr>
            <p:ph type="body" sz="quarter" idx="11" hasCustomPrompt="1"/>
          </p:nvPr>
        </p:nvSpPr>
        <p:spPr>
          <a:xfrm>
            <a:off x="5019774" y="1628800"/>
            <a:ext cx="4392000" cy="36004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サブタイトル</a:t>
            </a:r>
            <a:r>
              <a:rPr kumimoji="1" lang="en-US" altLang="ja-JP" dirty="0" smtClean="0"/>
              <a:t>18pt</a:t>
            </a:r>
          </a:p>
        </p:txBody>
      </p:sp>
      <p:sp>
        <p:nvSpPr>
          <p:cNvPr id="2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2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25" name="テキスト プレースホルダー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19774" y="1988840"/>
            <a:ext cx="4392000" cy="41770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lvl="0"/>
            <a:endParaRPr kumimoji="1" lang="en-US" altLang="ja-JP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299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＆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00472" y="2348880"/>
            <a:ext cx="1965632" cy="55141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CC9900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18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月号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1848564" y="2437072"/>
            <a:ext cx="100811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1">
                <a:solidFill>
                  <a:srgbClr val="CC9900"/>
                </a:solidFill>
                <a:latin typeface="Poor Richard" panose="02080502050505020702" pitchFamily="18" charset="0"/>
              </a:defRPr>
            </a:lvl1pPr>
          </a:lstStyle>
          <a:p>
            <a:pPr lvl="0"/>
            <a:r>
              <a:rPr kumimoji="1" lang="en-US" altLang="ja-JP" dirty="0" smtClean="0"/>
              <a:t>No.262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2" hasCustomPrompt="1"/>
          </p:nvPr>
        </p:nvSpPr>
        <p:spPr>
          <a:xfrm>
            <a:off x="4808984" y="1845047"/>
            <a:ext cx="4824535" cy="460828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10000"/>
              <a:buFont typeface="+mj-lt"/>
              <a:buAutoNum type="arabicPeriod"/>
              <a:tabLst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3196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495300" y="692150"/>
            <a:ext cx="8921750" cy="7207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 i="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24pt</a:t>
            </a:r>
            <a:endParaRPr kumimoji="1" lang="ja-JP" altLang="en-US" dirty="0"/>
          </a:p>
        </p:txBody>
      </p:sp>
      <p:sp>
        <p:nvSpPr>
          <p:cNvPr id="18" name="テキスト プレースホルダー 15"/>
          <p:cNvSpPr>
            <a:spLocks noGrp="1"/>
          </p:cNvSpPr>
          <p:nvPr>
            <p:ph type="body" sz="quarter" idx="11" hasCustomPrompt="1"/>
          </p:nvPr>
        </p:nvSpPr>
        <p:spPr>
          <a:xfrm>
            <a:off x="5019774" y="1628800"/>
            <a:ext cx="4392000" cy="36004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2"/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サブタイトル</a:t>
            </a:r>
            <a:r>
              <a:rPr kumimoji="1" lang="en-US" altLang="ja-JP" dirty="0" smtClean="0"/>
              <a:t>18pt</a:t>
            </a:r>
          </a:p>
        </p:txBody>
      </p:sp>
      <p:sp>
        <p:nvSpPr>
          <p:cNvPr id="2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2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25" name="テキスト プレースホルダー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19774" y="1988840"/>
            <a:ext cx="4392000" cy="41770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lvl="0"/>
            <a:endParaRPr kumimoji="1" lang="en-US" altLang="ja-JP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27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分割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1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2133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tx2"/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タイトル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20pt</a:t>
            </a:r>
          </a:p>
        </p:txBody>
      </p:sp>
      <p:sp>
        <p:nvSpPr>
          <p:cNvPr id="19" name="テキスト プレースホルダー 15"/>
          <p:cNvSpPr>
            <a:spLocks noGrp="1"/>
          </p:cNvSpPr>
          <p:nvPr>
            <p:ph type="body" sz="quarter" idx="15" hasCustomPrompt="1"/>
          </p:nvPr>
        </p:nvSpPr>
        <p:spPr>
          <a:xfrm>
            <a:off x="5017874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tx2"/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20pt</a:t>
            </a:r>
          </a:p>
        </p:txBody>
      </p:sp>
      <p:sp>
        <p:nvSpPr>
          <p:cNvPr id="21" name="テキスト プレースホルダー 15"/>
          <p:cNvSpPr>
            <a:spLocks noGrp="1"/>
          </p:cNvSpPr>
          <p:nvPr>
            <p:ph type="body" sz="quarter" idx="14" hasCustomPrompt="1"/>
          </p:nvPr>
        </p:nvSpPr>
        <p:spPr>
          <a:xfrm>
            <a:off x="5017874" y="1628775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22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492133" y="1628776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671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495300" y="692150"/>
            <a:ext cx="8921750" cy="7207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 i="0">
                <a:solidFill>
                  <a:srgbClr val="C00000"/>
                </a:solidFill>
                <a:latin typeface="+mn-lt"/>
                <a:ea typeface="+mj-ea"/>
              </a:defRPr>
            </a:lvl1pPr>
          </a:lstStyle>
          <a:p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24pt</a:t>
            </a:r>
            <a:endParaRPr kumimoji="1" lang="ja-JP" altLang="en-US" dirty="0"/>
          </a:p>
        </p:txBody>
      </p:sp>
      <p:sp>
        <p:nvSpPr>
          <p:cNvPr id="18" name="テキスト プレースホルダー 15"/>
          <p:cNvSpPr>
            <a:spLocks noGrp="1"/>
          </p:cNvSpPr>
          <p:nvPr>
            <p:ph type="body" sz="quarter" idx="11" hasCustomPrompt="1"/>
          </p:nvPr>
        </p:nvSpPr>
        <p:spPr>
          <a:xfrm>
            <a:off x="5019774" y="1628800"/>
            <a:ext cx="4392000" cy="36004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rgbClr val="C00000"/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サブタイトル</a:t>
            </a:r>
            <a:r>
              <a:rPr kumimoji="1" lang="en-US" altLang="ja-JP" dirty="0" smtClean="0"/>
              <a:t>18pt</a:t>
            </a:r>
          </a:p>
        </p:txBody>
      </p:sp>
      <p:sp>
        <p:nvSpPr>
          <p:cNvPr id="2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2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25" name="テキスト プレースホルダー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19774" y="1988840"/>
            <a:ext cx="4392000" cy="41770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lvl="0"/>
            <a:endParaRPr kumimoji="1" lang="en-US" altLang="ja-JP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27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分割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  <p:sp>
        <p:nvSpPr>
          <p:cNvPr id="1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2133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rgbClr val="C00000"/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タイトル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20pt</a:t>
            </a:r>
          </a:p>
        </p:txBody>
      </p:sp>
      <p:sp>
        <p:nvSpPr>
          <p:cNvPr id="19" name="テキスト プレースホルダー 15"/>
          <p:cNvSpPr>
            <a:spLocks noGrp="1"/>
          </p:cNvSpPr>
          <p:nvPr>
            <p:ph type="body" sz="quarter" idx="15" hasCustomPrompt="1"/>
          </p:nvPr>
        </p:nvSpPr>
        <p:spPr>
          <a:xfrm>
            <a:off x="5017874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rgbClr val="C00000"/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20pt</a:t>
            </a:r>
          </a:p>
        </p:txBody>
      </p:sp>
      <p:sp>
        <p:nvSpPr>
          <p:cNvPr id="21" name="テキスト プレースホルダー 15"/>
          <p:cNvSpPr>
            <a:spLocks noGrp="1"/>
          </p:cNvSpPr>
          <p:nvPr>
            <p:ph type="body" sz="quarter" idx="14" hasCustomPrompt="1"/>
          </p:nvPr>
        </p:nvSpPr>
        <p:spPr>
          <a:xfrm>
            <a:off x="5017874" y="1628775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22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492133" y="1628776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18671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495300" y="692150"/>
            <a:ext cx="8921750" cy="7207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 i="0">
                <a:solidFill>
                  <a:srgbClr val="C00000"/>
                </a:solidFill>
                <a:latin typeface="+mn-lt"/>
                <a:ea typeface="+mj-ea"/>
              </a:defRPr>
            </a:lvl1pPr>
          </a:lstStyle>
          <a:p>
            <a:r>
              <a:rPr kumimoji="1" lang="en-US" altLang="ja-JP" dirty="0" smtClean="0"/>
              <a:t>Headline 24pt</a:t>
            </a:r>
            <a:endParaRPr kumimoji="1" lang="ja-JP" altLang="en-US" dirty="0"/>
          </a:p>
        </p:txBody>
      </p:sp>
      <p:sp>
        <p:nvSpPr>
          <p:cNvPr id="18" name="テキスト プレースホルダー 15"/>
          <p:cNvSpPr>
            <a:spLocks noGrp="1"/>
          </p:cNvSpPr>
          <p:nvPr>
            <p:ph type="body" sz="quarter" idx="11" hasCustomPrompt="1"/>
          </p:nvPr>
        </p:nvSpPr>
        <p:spPr>
          <a:xfrm>
            <a:off x="5019774" y="1628800"/>
            <a:ext cx="4392000" cy="36004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rgbClr val="C00000"/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en-US" altLang="ja-JP" dirty="0" smtClean="0"/>
              <a:t>Sub-Headline 18pt</a:t>
            </a:r>
          </a:p>
        </p:txBody>
      </p:sp>
      <p:sp>
        <p:nvSpPr>
          <p:cNvPr id="2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j-lt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err="1" smtClean="0"/>
              <a:t>Reimi</a:t>
            </a:r>
            <a:r>
              <a:rPr kumimoji="1" lang="en-US" altLang="ja-JP" dirty="0" smtClean="0"/>
              <a:t> Saito</a:t>
            </a:r>
          </a:p>
          <a:p>
            <a:pPr lvl="0"/>
            <a:r>
              <a:rPr kumimoji="1" lang="en-US" altLang="ja-JP" dirty="0" smtClean="0"/>
              <a:t>SDC</a:t>
            </a:r>
          </a:p>
        </p:txBody>
      </p:sp>
      <p:sp>
        <p:nvSpPr>
          <p:cNvPr id="2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SDC</a:t>
            </a:r>
            <a:endParaRPr kumimoji="1" lang="ja-JP" altLang="en-US" dirty="0"/>
          </a:p>
        </p:txBody>
      </p:sp>
      <p:sp>
        <p:nvSpPr>
          <p:cNvPr id="25" name="テキスト プレースホルダー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19774" y="1988840"/>
            <a:ext cx="4392000" cy="41770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en-US" altLang="ja-JP" dirty="0" smtClean="0"/>
              <a:t>Contents 11pt</a:t>
            </a:r>
          </a:p>
          <a:p>
            <a:pPr lvl="0"/>
            <a:r>
              <a:rPr kumimoji="1" lang="en-US" altLang="ja-JP" dirty="0" smtClean="0"/>
              <a:t>Contents 11pt</a:t>
            </a:r>
          </a:p>
          <a:p>
            <a:pPr lvl="0"/>
            <a:r>
              <a:rPr kumimoji="1" lang="en-US" altLang="ja-JP" dirty="0" smtClean="0"/>
              <a:t>Contents 11pt</a:t>
            </a:r>
          </a:p>
          <a:p>
            <a:pPr lvl="0"/>
            <a:r>
              <a:rPr kumimoji="1" lang="en-US" altLang="ja-JP" dirty="0" smtClean="0"/>
              <a:t>Contents 11pt</a:t>
            </a:r>
          </a:p>
          <a:p>
            <a:pPr lvl="0"/>
            <a:endParaRPr kumimoji="1" lang="en-US" altLang="ja-JP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42460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Jan.00.2018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0523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495300" y="692150"/>
            <a:ext cx="8921750" cy="72072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1" i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</a:defRPr>
            </a:lvl1pPr>
          </a:lstStyle>
          <a:p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24pt</a:t>
            </a:r>
            <a:endParaRPr kumimoji="1" lang="ja-JP" altLang="en-US" dirty="0"/>
          </a:p>
        </p:txBody>
      </p:sp>
      <p:sp>
        <p:nvSpPr>
          <p:cNvPr id="18" name="テキスト プレースホルダー 15"/>
          <p:cNvSpPr>
            <a:spLocks noGrp="1"/>
          </p:cNvSpPr>
          <p:nvPr>
            <p:ph type="body" sz="quarter" idx="11" hasCustomPrompt="1"/>
          </p:nvPr>
        </p:nvSpPr>
        <p:spPr>
          <a:xfrm>
            <a:off x="5019774" y="1628800"/>
            <a:ext cx="4392000" cy="36004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サブタイトル</a:t>
            </a:r>
            <a:r>
              <a:rPr kumimoji="1" lang="en-US" altLang="ja-JP" dirty="0" smtClean="0"/>
              <a:t>18pt</a:t>
            </a:r>
          </a:p>
        </p:txBody>
      </p:sp>
      <p:sp>
        <p:nvSpPr>
          <p:cNvPr id="2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2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25" name="テキスト プレースホルダー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19774" y="1988840"/>
            <a:ext cx="4392000" cy="41770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11pt</a:t>
            </a:r>
          </a:p>
          <a:p>
            <a:pPr lvl="0"/>
            <a:endParaRPr kumimoji="1" lang="en-US" altLang="ja-JP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dirty="0" smtClean="0"/>
              <a:t>2018.00.00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127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分割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8049344" y="6237312"/>
            <a:ext cx="1856656" cy="620688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ts val="700"/>
              </a:lnSpc>
              <a:buNone/>
              <a:defRPr sz="800">
                <a:solidFill>
                  <a:schemeClr val="bg1"/>
                </a:solidFill>
                <a:latin typeface="+mn-ea"/>
                <a:ea typeface="+mn-ea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</a:p>
          <a:p>
            <a:pPr lvl="0"/>
            <a:r>
              <a:rPr kumimoji="1" lang="en-US" altLang="ja-JP" dirty="0" smtClean="0"/>
              <a:t>× × × × × × × ×</a:t>
            </a:r>
          </a:p>
          <a:p>
            <a:pPr lvl="0"/>
            <a:r>
              <a:rPr kumimoji="1" lang="ja-JP" altLang="en-US" dirty="0" smtClean="0"/>
              <a:t>〇〇〇〇〇〇〇〇〇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山田 太郎</a:t>
            </a:r>
            <a:endParaRPr kumimoji="1" lang="en-US" altLang="ja-JP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60648"/>
            <a:ext cx="1352600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</a:lstStyle>
          <a:p>
            <a:pPr lvl="0"/>
            <a:r>
              <a:rPr kumimoji="1" lang="en-US" altLang="ja-JP" smtClean="0"/>
              <a:t>2018.00.00</a:t>
            </a:r>
            <a:endParaRPr kumimoji="1" lang="ja-JP" altLang="en-US" dirty="0"/>
          </a:p>
        </p:txBody>
      </p:sp>
      <p:sp>
        <p:nvSpPr>
          <p:cNvPr id="14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2984" y="548680"/>
            <a:ext cx="917568" cy="2160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cs typeface="Gautami" panose="020B0502040204020203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ja-JP" dirty="0" smtClean="0"/>
              <a:t>SDXX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2133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タイトル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20pt</a:t>
            </a:r>
          </a:p>
        </p:txBody>
      </p:sp>
      <p:sp>
        <p:nvSpPr>
          <p:cNvPr id="19" name="テキスト プレースホルダー 15"/>
          <p:cNvSpPr>
            <a:spLocks noGrp="1"/>
          </p:cNvSpPr>
          <p:nvPr>
            <p:ph type="body" sz="quarter" idx="15" hasCustomPrompt="1"/>
          </p:nvPr>
        </p:nvSpPr>
        <p:spPr>
          <a:xfrm>
            <a:off x="5017874" y="692695"/>
            <a:ext cx="4392000" cy="93608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タイトル</a:t>
            </a:r>
            <a:r>
              <a:rPr kumimoji="1" lang="en-US" altLang="ja-JP" dirty="0" smtClean="0"/>
              <a:t>20pt</a:t>
            </a:r>
          </a:p>
        </p:txBody>
      </p:sp>
      <p:sp>
        <p:nvSpPr>
          <p:cNvPr id="21" name="テキスト プレースホルダー 15"/>
          <p:cNvSpPr>
            <a:spLocks noGrp="1"/>
          </p:cNvSpPr>
          <p:nvPr>
            <p:ph type="body" sz="quarter" idx="14" hasCustomPrompt="1"/>
          </p:nvPr>
        </p:nvSpPr>
        <p:spPr>
          <a:xfrm>
            <a:off x="5017874" y="1628775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22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492133" y="1628776"/>
            <a:ext cx="4392000" cy="2160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 smtClean="0"/>
              <a:t>本文</a:t>
            </a:r>
            <a:r>
              <a:rPr kumimoji="1" lang="en-US" altLang="ja-JP" dirty="0" smtClean="0"/>
              <a:t>10.5pt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18671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＆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00472" y="2348880"/>
            <a:ext cx="1965632" cy="55141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CC9900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18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dirty="0" smtClean="0"/>
              <a:t>月号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1848564" y="2437072"/>
            <a:ext cx="100811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1">
                <a:solidFill>
                  <a:srgbClr val="CC9900"/>
                </a:solidFill>
                <a:latin typeface="Poor Richard" panose="02080502050505020702" pitchFamily="18" charset="0"/>
              </a:defRPr>
            </a:lvl1pPr>
          </a:lstStyle>
          <a:p>
            <a:pPr lvl="0"/>
            <a:r>
              <a:rPr kumimoji="1" lang="en-US" altLang="ja-JP" dirty="0" smtClean="0"/>
              <a:t>No.262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2" hasCustomPrompt="1"/>
          </p:nvPr>
        </p:nvSpPr>
        <p:spPr>
          <a:xfrm>
            <a:off x="4808984" y="1845047"/>
            <a:ext cx="4824535" cy="460828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10000"/>
              <a:buFont typeface="+mj-lt"/>
              <a:buAutoNum type="arabicPeriod"/>
              <a:tabLst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7769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DCDCDC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 userDrawn="1"/>
        </p:nvGrpSpPr>
        <p:grpSpPr>
          <a:xfrm rot="10800000">
            <a:off x="7837487" y="5261452"/>
            <a:ext cx="2068513" cy="1601788"/>
            <a:chOff x="-1311696" y="2628106"/>
            <a:chExt cx="2068513" cy="1601788"/>
          </a:xfrm>
        </p:grpSpPr>
        <p:sp>
          <p:nvSpPr>
            <p:cNvPr id="9" name="二等辺三角形 8"/>
            <p:cNvSpPr/>
            <p:nvPr userDrawn="1"/>
          </p:nvSpPr>
          <p:spPr>
            <a:xfrm rot="5400000">
              <a:off x="-991157" y="249620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1311696" y="2628106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1" name="正方形/長方形 10"/>
          <p:cNvSpPr/>
          <p:nvPr userDrawn="1"/>
        </p:nvSpPr>
        <p:spPr>
          <a:xfrm>
            <a:off x="271200" y="558000"/>
            <a:ext cx="9363600" cy="574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0"/>
            <a:ext cx="2068513" cy="1601788"/>
            <a:chOff x="-1311696" y="2628106"/>
            <a:chExt cx="2068513" cy="1601788"/>
          </a:xfrm>
        </p:grpSpPr>
        <p:sp>
          <p:nvSpPr>
            <p:cNvPr id="14" name="二等辺三角形 13"/>
            <p:cNvSpPr/>
            <p:nvPr userDrawn="1"/>
          </p:nvSpPr>
          <p:spPr>
            <a:xfrm rot="5400000">
              <a:off x="-991157" y="249620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-1311696" y="2628106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7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テキスト ボックス 18"/>
          <p:cNvSpPr txBox="1"/>
          <p:nvPr userDrawn="1"/>
        </p:nvSpPr>
        <p:spPr>
          <a:xfrm>
            <a:off x="8265368" y="-8719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0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kumimoji="1" lang="ja-JP" altLang="en-US" sz="4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-290114" y="-251844"/>
            <a:ext cx="10501183" cy="7389228"/>
            <a:chOff x="-290114" y="-251844"/>
            <a:chExt cx="10501183" cy="7389228"/>
          </a:xfrm>
        </p:grpSpPr>
        <p:sp>
          <p:nvSpPr>
            <p:cNvPr id="23" name="二等辺三角形 22"/>
            <p:cNvSpPr/>
            <p:nvPr userDrawn="1"/>
          </p:nvSpPr>
          <p:spPr>
            <a:xfrm rot="10800000">
              <a:off x="344934" y="-251842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9273034" y="-251843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 userDrawn="1"/>
          </p:nvSpPr>
          <p:spPr>
            <a:xfrm>
              <a:off x="9273034" y="6885384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347713" y="6866965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二等辺三角形 32"/>
            <p:cNvSpPr/>
            <p:nvPr userDrawn="1"/>
          </p:nvSpPr>
          <p:spPr>
            <a:xfrm>
              <a:off x="4808984" y="6874488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二等辺三角形 33"/>
            <p:cNvSpPr/>
            <p:nvPr userDrawn="1"/>
          </p:nvSpPr>
          <p:spPr>
            <a:xfrm rot="10800000">
              <a:off x="4808984" y="-25184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5400000">
              <a:off x="-308209" y="150285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5400000">
              <a:off x="-295288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二等辺三角形 21"/>
            <p:cNvSpPr/>
            <p:nvPr userDrawn="1"/>
          </p:nvSpPr>
          <p:spPr>
            <a:xfrm rot="5400000">
              <a:off x="-268809" y="598612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6200000">
              <a:off x="9894611" y="152078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26"/>
            <p:cNvSpPr/>
            <p:nvPr userDrawn="1"/>
          </p:nvSpPr>
          <p:spPr>
            <a:xfrm rot="16200000">
              <a:off x="9887905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6200000">
              <a:off x="9887905" y="601829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 rot="5400000">
              <a:off x="-261688" y="548848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6200000">
              <a:off x="9941132" y="566775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テキスト ボックス 34"/>
          <p:cNvSpPr txBox="1">
            <a:spLocks noChangeArrowheads="1"/>
          </p:cNvSpPr>
          <p:nvPr userDrawn="1"/>
        </p:nvSpPr>
        <p:spPr bwMode="auto">
          <a:xfrm>
            <a:off x="4683000" y="6676997"/>
            <a:ext cx="540000" cy="144073"/>
          </a:xfrm>
          <a:prstGeom prst="rect">
            <a:avLst/>
          </a:prstGeom>
          <a:noFill/>
          <a:ln w="9525">
            <a:noFill/>
          </a:ln>
          <a:extLst/>
        </p:spPr>
        <p:txBody>
          <a:bodyPr wrap="square" lIns="0" tIns="36000" rIns="0" bIns="0" numCol="1" anchor="ctr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EB59E2-90B9-4CD3-AC74-D672227E13C3}" type="slidenum">
              <a:rPr lang="en-US" altLang="ja-JP" sz="700" b="0" i="0" smtClean="0">
                <a:solidFill>
                  <a:schemeClr val="tx2"/>
                </a:solidFill>
                <a:latin typeface="+mn-lt"/>
                <a:ea typeface="メイリオ" panose="020B0604030504040204" pitchFamily="50" charset="-128"/>
                <a:cs typeface="メイリオ" panose="020B0604030504040204" pitchFamily="50" charset="-128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en-US" altLang="ja-JP" sz="600" b="0" i="0" dirty="0" smtClean="0">
              <a:solidFill>
                <a:schemeClr val="tx2"/>
              </a:solidFill>
              <a:latin typeface="+mn-lt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 userDrawn="1"/>
        </p:nvSpPr>
        <p:spPr>
          <a:xfrm>
            <a:off x="-3255912" y="1733365"/>
            <a:ext cx="323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b="1" dirty="0" smtClean="0">
                <a:solidFill>
                  <a:schemeClr val="tx1"/>
                </a:solidFill>
              </a:rPr>
              <a:t>【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注意事項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●写真は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ガイド線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の中に収めましょう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●基本レイアウト：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300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分割：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150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0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1"/>
            <a:ext cx="9906000" cy="6857999"/>
          </a:xfrm>
          <a:prstGeom prst="rect">
            <a:avLst/>
          </a:prstGeom>
          <a:gradFill>
            <a:gsLst>
              <a:gs pos="100000">
                <a:srgbClr val="2364A5"/>
              </a:gs>
              <a:gs pos="0">
                <a:srgbClr val="2364A5"/>
              </a:gs>
              <a:gs pos="50000">
                <a:srgbClr val="71BB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/>
          <p:cNvSpPr/>
          <p:nvPr userDrawn="1"/>
        </p:nvSpPr>
        <p:spPr>
          <a:xfrm rot="16200000">
            <a:off x="8172314" y="4935673"/>
            <a:ext cx="1413147" cy="2054225"/>
          </a:xfrm>
          <a:prstGeom prst="triangle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Freeform 6"/>
          <p:cNvSpPr>
            <a:spLocks/>
          </p:cNvSpPr>
          <p:nvPr userDrawn="1"/>
        </p:nvSpPr>
        <p:spPr bwMode="auto">
          <a:xfrm rot="10800000">
            <a:off x="7837487" y="5258831"/>
            <a:ext cx="2068513" cy="1601788"/>
          </a:xfrm>
          <a:custGeom>
            <a:avLst/>
            <a:gdLst>
              <a:gd name="T0" fmla="*/ 0 w 2078"/>
              <a:gd name="T1" fmla="*/ 0 h 1604"/>
              <a:gd name="T2" fmla="*/ 0 w 2078"/>
              <a:gd name="T3" fmla="*/ 0 h 1604"/>
              <a:gd name="T4" fmla="*/ 0 w 2078"/>
              <a:gd name="T5" fmla="*/ 1604 h 1604"/>
              <a:gd name="T6" fmla="*/ 2078 w 2078"/>
              <a:gd name="T7" fmla="*/ 0 h 1604"/>
              <a:gd name="T8" fmla="*/ 0 w 2078"/>
              <a:gd name="T9" fmla="*/ 0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8" h="1604">
                <a:moveTo>
                  <a:pt x="0" y="0"/>
                </a:moveTo>
                <a:lnTo>
                  <a:pt x="0" y="0"/>
                </a:lnTo>
                <a:lnTo>
                  <a:pt x="0" y="1604"/>
                </a:lnTo>
                <a:lnTo>
                  <a:pt x="2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EE7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7630029" y="-25643"/>
            <a:ext cx="2867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i="0" u="none" cap="none" spc="0" dirty="0" smtClean="0">
                <a:ln w="19050">
                  <a:solidFill>
                    <a:srgbClr val="FFC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arlow Solid Italic" panose="04030604020F02020D02" pitchFamily="82" charset="0"/>
                <a:cs typeface="MV Boli" panose="02000500030200090000" pitchFamily="2" charset="0"/>
              </a:rPr>
              <a:t>Sports</a:t>
            </a:r>
            <a:endParaRPr kumimoji="1" lang="ja-JP" altLang="en-US" sz="3200" b="1" i="0" u="none" cap="none" spc="0" dirty="0">
              <a:ln w="19050">
                <a:solidFill>
                  <a:srgbClr val="FFC0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Harlow Solid Italic" panose="04030604020F02020D02" pitchFamily="82" charset="0"/>
              <a:cs typeface="MV Boli" panose="02000500030200090000" pitchFamily="2" charset="0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71066" y="549275"/>
            <a:ext cx="9363867" cy="5749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kumimoji="1" lang="ja-JP" altLang="en-US" dirty="0"/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2984" y="1843721"/>
            <a:ext cx="20542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二等辺三角形 12"/>
          <p:cNvSpPr/>
          <p:nvPr userDrawn="1"/>
        </p:nvSpPr>
        <p:spPr>
          <a:xfrm rot="5400000">
            <a:off x="320539" y="-131898"/>
            <a:ext cx="1413147" cy="2054225"/>
          </a:xfrm>
          <a:prstGeom prst="triangle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auto">
          <a:xfrm>
            <a:off x="0" y="1"/>
            <a:ext cx="2068513" cy="1601788"/>
          </a:xfrm>
          <a:custGeom>
            <a:avLst/>
            <a:gdLst>
              <a:gd name="T0" fmla="*/ 0 w 2078"/>
              <a:gd name="T1" fmla="*/ 0 h 1604"/>
              <a:gd name="T2" fmla="*/ 0 w 2078"/>
              <a:gd name="T3" fmla="*/ 0 h 1604"/>
              <a:gd name="T4" fmla="*/ 0 w 2078"/>
              <a:gd name="T5" fmla="*/ 1604 h 1604"/>
              <a:gd name="T6" fmla="*/ 2078 w 2078"/>
              <a:gd name="T7" fmla="*/ 0 h 1604"/>
              <a:gd name="T8" fmla="*/ 0 w 2078"/>
              <a:gd name="T9" fmla="*/ 0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8" h="1604">
                <a:moveTo>
                  <a:pt x="0" y="0"/>
                </a:moveTo>
                <a:lnTo>
                  <a:pt x="0" y="0"/>
                </a:lnTo>
                <a:lnTo>
                  <a:pt x="0" y="1604"/>
                </a:lnTo>
                <a:lnTo>
                  <a:pt x="2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EE7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-1" y="2"/>
            <a:ext cx="2068513" cy="1601788"/>
            <a:chOff x="-1" y="2"/>
            <a:chExt cx="2068513" cy="1601788"/>
          </a:xfrm>
        </p:grpSpPr>
        <p:sp>
          <p:nvSpPr>
            <p:cNvPr id="16" name="二等辺三角形 15"/>
            <p:cNvSpPr/>
            <p:nvPr userDrawn="1"/>
          </p:nvSpPr>
          <p:spPr>
            <a:xfrm rot="5400000">
              <a:off x="320538" y="-131897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-1" y="2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3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22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テキスト ボックス 22"/>
          <p:cNvSpPr txBox="1">
            <a:spLocks noChangeArrowheads="1"/>
          </p:cNvSpPr>
          <p:nvPr userDrawn="1"/>
        </p:nvSpPr>
        <p:spPr bwMode="auto">
          <a:xfrm>
            <a:off x="4683000" y="6676997"/>
            <a:ext cx="540000" cy="144073"/>
          </a:xfrm>
          <a:prstGeom prst="rect">
            <a:avLst/>
          </a:prstGeom>
          <a:noFill/>
          <a:ln w="9525">
            <a:noFill/>
          </a:ln>
          <a:extLst/>
        </p:spPr>
        <p:txBody>
          <a:bodyPr wrap="square" lIns="0" tIns="36000" rIns="0" bIns="0" numCol="1" anchor="ctr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EB59E2-90B9-4CD3-AC74-D672227E13C3}" type="slidenum">
              <a:rPr lang="en-US" altLang="ja-JP" sz="700" b="0" i="0" smtClean="0">
                <a:solidFill>
                  <a:schemeClr val="bg1"/>
                </a:solidFill>
                <a:latin typeface="+mn-lt"/>
                <a:ea typeface="メイリオ" panose="020B0604030504040204" pitchFamily="50" charset="-128"/>
                <a:cs typeface="メイリオ" panose="020B0604030504040204" pitchFamily="50" charset="-128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en-US" altLang="ja-JP" sz="700" b="0" i="0" dirty="0" smtClean="0">
              <a:solidFill>
                <a:schemeClr val="bg1"/>
              </a:solidFill>
              <a:latin typeface="+mn-lt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二等辺三角形 23"/>
          <p:cNvSpPr/>
          <p:nvPr userDrawn="1"/>
        </p:nvSpPr>
        <p:spPr>
          <a:xfrm rot="10800000">
            <a:off x="344934" y="-251842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24"/>
          <p:cNvSpPr/>
          <p:nvPr userDrawn="1"/>
        </p:nvSpPr>
        <p:spPr>
          <a:xfrm rot="10800000">
            <a:off x="9273034" y="-251843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>
            <a:off x="9273034" y="6885384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/>
          <p:cNvSpPr/>
          <p:nvPr userDrawn="1"/>
        </p:nvSpPr>
        <p:spPr>
          <a:xfrm>
            <a:off x="347713" y="6866965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二等辺三角形 27"/>
          <p:cNvSpPr/>
          <p:nvPr userDrawn="1"/>
        </p:nvSpPr>
        <p:spPr>
          <a:xfrm>
            <a:off x="4808984" y="6874488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 userDrawn="1"/>
        </p:nvSpPr>
        <p:spPr>
          <a:xfrm rot="10800000">
            <a:off x="4808984" y="-251844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-290114" y="-251844"/>
            <a:ext cx="10501183" cy="7389228"/>
            <a:chOff x="-290114" y="-251844"/>
            <a:chExt cx="10501183" cy="7389228"/>
          </a:xfrm>
        </p:grpSpPr>
        <p:sp>
          <p:nvSpPr>
            <p:cNvPr id="48" name="二等辺三角形 47"/>
            <p:cNvSpPr/>
            <p:nvPr userDrawn="1"/>
          </p:nvSpPr>
          <p:spPr>
            <a:xfrm rot="10800000">
              <a:off x="344934" y="-251842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二等辺三角形 48"/>
            <p:cNvSpPr/>
            <p:nvPr userDrawn="1"/>
          </p:nvSpPr>
          <p:spPr>
            <a:xfrm rot="10800000">
              <a:off x="9273034" y="-251843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二等辺三角形 49"/>
            <p:cNvSpPr/>
            <p:nvPr userDrawn="1"/>
          </p:nvSpPr>
          <p:spPr>
            <a:xfrm>
              <a:off x="9273034" y="6885384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二等辺三角形 50"/>
            <p:cNvSpPr/>
            <p:nvPr userDrawn="1"/>
          </p:nvSpPr>
          <p:spPr>
            <a:xfrm>
              <a:off x="347713" y="6866965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二等辺三角形 51"/>
            <p:cNvSpPr/>
            <p:nvPr userDrawn="1"/>
          </p:nvSpPr>
          <p:spPr>
            <a:xfrm>
              <a:off x="4808984" y="6874488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/>
            <p:nvPr userDrawn="1"/>
          </p:nvSpPr>
          <p:spPr>
            <a:xfrm rot="10800000">
              <a:off x="4808984" y="-25184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二等辺三角形 53"/>
            <p:cNvSpPr/>
            <p:nvPr userDrawn="1"/>
          </p:nvSpPr>
          <p:spPr>
            <a:xfrm rot="5400000">
              <a:off x="-308209" y="150285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二等辺三角形 54"/>
            <p:cNvSpPr/>
            <p:nvPr userDrawn="1"/>
          </p:nvSpPr>
          <p:spPr>
            <a:xfrm rot="5400000">
              <a:off x="-295288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二等辺三角形 55"/>
            <p:cNvSpPr/>
            <p:nvPr userDrawn="1"/>
          </p:nvSpPr>
          <p:spPr>
            <a:xfrm rot="5400000">
              <a:off x="-268809" y="598612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二等辺三角形 56"/>
            <p:cNvSpPr/>
            <p:nvPr userDrawn="1"/>
          </p:nvSpPr>
          <p:spPr>
            <a:xfrm rot="16200000">
              <a:off x="9894611" y="152078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6200000">
              <a:off x="9887905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二等辺三角形 58"/>
            <p:cNvSpPr/>
            <p:nvPr userDrawn="1"/>
          </p:nvSpPr>
          <p:spPr>
            <a:xfrm rot="16200000">
              <a:off x="9887905" y="601829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二等辺三角形 59"/>
            <p:cNvSpPr/>
            <p:nvPr userDrawn="1"/>
          </p:nvSpPr>
          <p:spPr>
            <a:xfrm rot="5400000">
              <a:off x="-261688" y="548848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 rot="16200000">
              <a:off x="9941132" y="566775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テキスト ボックス 35"/>
          <p:cNvSpPr txBox="1"/>
          <p:nvPr userDrawn="1"/>
        </p:nvSpPr>
        <p:spPr>
          <a:xfrm>
            <a:off x="-3255912" y="1733365"/>
            <a:ext cx="323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b="1" dirty="0" smtClean="0">
                <a:solidFill>
                  <a:schemeClr val="tx1"/>
                </a:solidFill>
              </a:rPr>
              <a:t>【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注意事項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●写真は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ガイド線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の中に収めましょう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●基本レイアウト：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300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分割：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150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4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pattFill prst="wdDnDiag">
            <a:fgClr>
              <a:srgbClr val="EEE7B0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6" name="グループ化 35"/>
          <p:cNvGrpSpPr/>
          <p:nvPr userDrawn="1"/>
        </p:nvGrpSpPr>
        <p:grpSpPr>
          <a:xfrm rot="10800000">
            <a:off x="7837487" y="5261451"/>
            <a:ext cx="2068513" cy="1601788"/>
            <a:chOff x="0" y="-6350"/>
            <a:chExt cx="2068513" cy="1601788"/>
          </a:xfrm>
        </p:grpSpPr>
        <p:sp>
          <p:nvSpPr>
            <p:cNvPr id="37" name="二等辺三角形 36"/>
            <p:cNvSpPr/>
            <p:nvPr userDrawn="1"/>
          </p:nvSpPr>
          <p:spPr>
            <a:xfrm rot="5400000">
              <a:off x="320539" y="-13824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rgbClr val="D2B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Freeform 6"/>
            <p:cNvSpPr>
              <a:spLocks/>
            </p:cNvSpPr>
            <p:nvPr userDrawn="1"/>
          </p:nvSpPr>
          <p:spPr bwMode="auto">
            <a:xfrm>
              <a:off x="0" y="-6350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7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1" name="正方形/長方形 10"/>
          <p:cNvSpPr/>
          <p:nvPr userDrawn="1"/>
        </p:nvSpPr>
        <p:spPr>
          <a:xfrm>
            <a:off x="271200" y="555386"/>
            <a:ext cx="9363600" cy="5742000"/>
          </a:xfrm>
          <a:prstGeom prst="rect">
            <a:avLst/>
          </a:prstGeom>
          <a:solidFill>
            <a:schemeClr val="bg1"/>
          </a:solidFill>
          <a:ln>
            <a:solidFill>
              <a:srgbClr val="EEE7B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ja-JP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-6350"/>
            <a:ext cx="2068513" cy="1601788"/>
            <a:chOff x="0" y="-6350"/>
            <a:chExt cx="2068513" cy="1601788"/>
          </a:xfrm>
        </p:grpSpPr>
        <p:sp>
          <p:nvSpPr>
            <p:cNvPr id="14" name="二等辺三角形 13"/>
            <p:cNvSpPr/>
            <p:nvPr userDrawn="1"/>
          </p:nvSpPr>
          <p:spPr>
            <a:xfrm rot="5400000">
              <a:off x="320539" y="-13824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rgbClr val="D2B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0" y="-6350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7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7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テキスト ボックス 17"/>
          <p:cNvSpPr txBox="1">
            <a:spLocks noChangeArrowheads="1"/>
          </p:cNvSpPr>
          <p:nvPr userDrawn="1"/>
        </p:nvSpPr>
        <p:spPr bwMode="auto">
          <a:xfrm>
            <a:off x="4683000" y="6676997"/>
            <a:ext cx="540000" cy="144073"/>
          </a:xfrm>
          <a:prstGeom prst="rect">
            <a:avLst/>
          </a:prstGeom>
          <a:noFill/>
          <a:ln w="9525">
            <a:noFill/>
          </a:ln>
          <a:extLst/>
        </p:spPr>
        <p:txBody>
          <a:bodyPr wrap="square" lIns="0" tIns="36000" rIns="0" bIns="0" numCol="1" anchor="ctr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EB59E2-90B9-4CD3-AC74-D672227E13C3}" type="slidenum">
              <a:rPr lang="en-US" altLang="ja-JP" sz="700" b="0" i="0" smtClean="0">
                <a:solidFill>
                  <a:srgbClr val="C00000"/>
                </a:solidFill>
                <a:latin typeface="+mn-lt"/>
                <a:ea typeface="メイリオ" panose="020B0604030504040204" pitchFamily="50" charset="-128"/>
                <a:cs typeface="メイリオ" panose="020B0604030504040204" pitchFamily="50" charset="-128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en-US" altLang="ja-JP" sz="600" b="0" i="0" dirty="0" smtClean="0">
              <a:solidFill>
                <a:srgbClr val="C00000"/>
              </a:solidFill>
              <a:latin typeface="+mn-lt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6177137" y="-27384"/>
            <a:ext cx="4032448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400" b="0" cap="none" spc="0" dirty="0" smtClean="0">
                <a:ln>
                  <a:noFill/>
                </a:ln>
                <a:solidFill>
                  <a:srgbClr val="D39F0B"/>
                </a:solidFill>
                <a:effectLst/>
                <a:latin typeface="Magneto" panose="04030805050802020D02" pitchFamily="82" charset="0"/>
              </a:rPr>
              <a:t>Global News</a:t>
            </a:r>
            <a:endParaRPr kumimoji="1" lang="ja-JP" altLang="en-US" sz="3400" b="0" cap="none" spc="0" dirty="0">
              <a:ln>
                <a:noFill/>
              </a:ln>
              <a:solidFill>
                <a:srgbClr val="D39F0B"/>
              </a:solidFill>
              <a:effectLst/>
              <a:latin typeface="Magneto" panose="04030805050802020D02" pitchFamily="82" charset="0"/>
            </a:endParaRPr>
          </a:p>
        </p:txBody>
      </p:sp>
      <p:sp>
        <p:nvSpPr>
          <p:cNvPr id="41" name="二等辺三角形 40"/>
          <p:cNvSpPr/>
          <p:nvPr userDrawn="1"/>
        </p:nvSpPr>
        <p:spPr>
          <a:xfrm rot="10800000">
            <a:off x="344934" y="-251842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41"/>
          <p:cNvSpPr/>
          <p:nvPr userDrawn="1"/>
        </p:nvSpPr>
        <p:spPr>
          <a:xfrm rot="10800000">
            <a:off x="9273034" y="-251843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二等辺三角形 42"/>
          <p:cNvSpPr/>
          <p:nvPr userDrawn="1"/>
        </p:nvSpPr>
        <p:spPr>
          <a:xfrm>
            <a:off x="9273034" y="6885384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二等辺三角形 43"/>
          <p:cNvSpPr/>
          <p:nvPr userDrawn="1"/>
        </p:nvSpPr>
        <p:spPr>
          <a:xfrm>
            <a:off x="347713" y="6866965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二等辺三角形 44"/>
          <p:cNvSpPr/>
          <p:nvPr userDrawn="1"/>
        </p:nvSpPr>
        <p:spPr>
          <a:xfrm>
            <a:off x="4808984" y="6874488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二等辺三角形 45"/>
          <p:cNvSpPr/>
          <p:nvPr userDrawn="1"/>
        </p:nvSpPr>
        <p:spPr>
          <a:xfrm rot="10800000">
            <a:off x="4808984" y="-251844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/>
          <p:cNvGrpSpPr/>
          <p:nvPr userDrawn="1"/>
        </p:nvGrpSpPr>
        <p:grpSpPr>
          <a:xfrm>
            <a:off x="-290114" y="-251844"/>
            <a:ext cx="10501183" cy="7389228"/>
            <a:chOff x="-290114" y="-251844"/>
            <a:chExt cx="10501183" cy="7389228"/>
          </a:xfrm>
        </p:grpSpPr>
        <p:sp>
          <p:nvSpPr>
            <p:cNvPr id="21" name="二等辺三角形 20"/>
            <p:cNvSpPr/>
            <p:nvPr userDrawn="1"/>
          </p:nvSpPr>
          <p:spPr>
            <a:xfrm rot="10800000">
              <a:off x="344934" y="-251842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二等辺三角形 21"/>
            <p:cNvSpPr/>
            <p:nvPr userDrawn="1"/>
          </p:nvSpPr>
          <p:spPr>
            <a:xfrm rot="10800000">
              <a:off x="9273034" y="-251843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二等辺三角形 22"/>
            <p:cNvSpPr/>
            <p:nvPr userDrawn="1"/>
          </p:nvSpPr>
          <p:spPr>
            <a:xfrm>
              <a:off x="9273034" y="6885384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>
              <a:off x="347713" y="6866965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二等辺三角形 24"/>
            <p:cNvSpPr/>
            <p:nvPr userDrawn="1"/>
          </p:nvSpPr>
          <p:spPr>
            <a:xfrm>
              <a:off x="4808984" y="6874488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808984" y="-25184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26"/>
            <p:cNvSpPr/>
            <p:nvPr userDrawn="1"/>
          </p:nvSpPr>
          <p:spPr>
            <a:xfrm rot="5400000">
              <a:off x="-308209" y="150285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5400000">
              <a:off x="-295288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 rot="5400000">
              <a:off x="-268809" y="598612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 userDrawn="1"/>
          </p:nvSpPr>
          <p:spPr>
            <a:xfrm rot="16200000">
              <a:off x="9894611" y="152078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6200000">
              <a:off x="9887905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6200000">
              <a:off x="9887905" y="601829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二等辺三角形 32"/>
            <p:cNvSpPr/>
            <p:nvPr userDrawn="1"/>
          </p:nvSpPr>
          <p:spPr>
            <a:xfrm rot="5400000">
              <a:off x="-261688" y="548848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二等辺三角形 33"/>
            <p:cNvSpPr/>
            <p:nvPr userDrawn="1"/>
          </p:nvSpPr>
          <p:spPr>
            <a:xfrm rot="16200000">
              <a:off x="9941132" y="566775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テキスト ボックス 34"/>
          <p:cNvSpPr txBox="1"/>
          <p:nvPr userDrawn="1"/>
        </p:nvSpPr>
        <p:spPr>
          <a:xfrm>
            <a:off x="-3255912" y="1733365"/>
            <a:ext cx="323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b="1" dirty="0" smtClean="0">
                <a:solidFill>
                  <a:schemeClr val="tx1"/>
                </a:solidFill>
              </a:rPr>
              <a:t>【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注意事項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●写真は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ガイド線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の中に収めましょう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●基本レイアウト：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300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分割：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150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8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461" y="-6845"/>
            <a:ext cx="9906923" cy="687169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 rot="10800000">
            <a:off x="7844630" y="5266268"/>
            <a:ext cx="2068513" cy="1601788"/>
            <a:chOff x="-1311696" y="2628106"/>
            <a:chExt cx="2068513" cy="1601788"/>
          </a:xfrm>
        </p:grpSpPr>
        <p:sp>
          <p:nvSpPr>
            <p:cNvPr id="9" name="二等辺三角形 8"/>
            <p:cNvSpPr/>
            <p:nvPr userDrawn="1"/>
          </p:nvSpPr>
          <p:spPr>
            <a:xfrm rot="5400000">
              <a:off x="-991157" y="249620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rgbClr val="B47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1311696" y="2628106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C9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1" name="角丸四角形 10"/>
          <p:cNvSpPr/>
          <p:nvPr userDrawn="1"/>
        </p:nvSpPr>
        <p:spPr>
          <a:xfrm>
            <a:off x="271200" y="558000"/>
            <a:ext cx="9363600" cy="5742000"/>
          </a:xfrm>
          <a:prstGeom prst="roundRect">
            <a:avLst>
              <a:gd name="adj" fmla="val 2398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9000" contrast="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/>
          <p:cNvGrpSpPr/>
          <p:nvPr userDrawn="1"/>
        </p:nvGrpSpPr>
        <p:grpSpPr>
          <a:xfrm>
            <a:off x="0" y="-13691"/>
            <a:ext cx="2068513" cy="1601788"/>
            <a:chOff x="-1311696" y="2628106"/>
            <a:chExt cx="2068513" cy="1601788"/>
          </a:xfrm>
        </p:grpSpPr>
        <p:sp>
          <p:nvSpPr>
            <p:cNvPr id="13" name="二等辺三角形 12"/>
            <p:cNvSpPr/>
            <p:nvPr userDrawn="1"/>
          </p:nvSpPr>
          <p:spPr>
            <a:xfrm rot="5400000">
              <a:off x="-991157" y="2496208"/>
              <a:ext cx="1413147" cy="2054225"/>
            </a:xfrm>
            <a:prstGeom prst="triangle">
              <a:avLst>
                <a:gd name="adj" fmla="val 0"/>
              </a:avLst>
            </a:prstGeom>
            <a:solidFill>
              <a:srgbClr val="B47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1311696" y="2628106"/>
              <a:ext cx="2068513" cy="1601788"/>
            </a:xfrm>
            <a:custGeom>
              <a:avLst/>
              <a:gdLst>
                <a:gd name="T0" fmla="*/ 0 w 2078"/>
                <a:gd name="T1" fmla="*/ 0 h 1604"/>
                <a:gd name="T2" fmla="*/ 0 w 2078"/>
                <a:gd name="T3" fmla="*/ 0 h 1604"/>
                <a:gd name="T4" fmla="*/ 0 w 2078"/>
                <a:gd name="T5" fmla="*/ 1604 h 1604"/>
                <a:gd name="T6" fmla="*/ 2078 w 2078"/>
                <a:gd name="T7" fmla="*/ 0 h 1604"/>
                <a:gd name="T8" fmla="*/ 0 w 2078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8" h="1604">
                  <a:moveTo>
                    <a:pt x="0" y="0"/>
                  </a:moveTo>
                  <a:lnTo>
                    <a:pt x="0" y="0"/>
                  </a:lnTo>
                  <a:lnTo>
                    <a:pt x="0" y="1604"/>
                  </a:lnTo>
                  <a:lnTo>
                    <a:pt x="2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C9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6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テキスト ボックス 16"/>
          <p:cNvSpPr txBox="1">
            <a:spLocks noChangeArrowheads="1"/>
          </p:cNvSpPr>
          <p:nvPr userDrawn="1"/>
        </p:nvSpPr>
        <p:spPr bwMode="auto">
          <a:xfrm>
            <a:off x="4683000" y="6676997"/>
            <a:ext cx="540000" cy="144073"/>
          </a:xfrm>
          <a:prstGeom prst="rect">
            <a:avLst/>
          </a:prstGeom>
          <a:noFill/>
          <a:ln w="9525">
            <a:noFill/>
          </a:ln>
          <a:extLst/>
        </p:spPr>
        <p:txBody>
          <a:bodyPr wrap="square" lIns="0" tIns="36000" rIns="0" bIns="0" numCol="1" anchor="ctr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EB59E2-90B9-4CD3-AC74-D672227E13C3}" type="slidenum">
              <a:rPr lang="en-US" altLang="ja-JP" sz="700" b="0" i="0" smtClean="0">
                <a:solidFill>
                  <a:schemeClr val="accent3">
                    <a:lumMod val="75000"/>
                  </a:schemeClr>
                </a:solidFill>
                <a:latin typeface="+mn-lt"/>
                <a:ea typeface="メイリオ" panose="020B0604030504040204" pitchFamily="50" charset="-128"/>
                <a:cs typeface="メイリオ" panose="020B0604030504040204" pitchFamily="50" charset="-128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lang="en-US" altLang="ja-JP" sz="700" b="0" i="0" dirty="0" smtClean="0">
              <a:solidFill>
                <a:schemeClr val="accent3">
                  <a:lumMod val="75000"/>
                </a:schemeClr>
              </a:solidFill>
              <a:latin typeface="+mn-lt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二等辺三角形 38"/>
          <p:cNvSpPr/>
          <p:nvPr userDrawn="1"/>
        </p:nvSpPr>
        <p:spPr>
          <a:xfrm rot="10800000">
            <a:off x="344934" y="-251842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二等辺三角形 39"/>
          <p:cNvSpPr/>
          <p:nvPr userDrawn="1"/>
        </p:nvSpPr>
        <p:spPr>
          <a:xfrm rot="10800000">
            <a:off x="9273034" y="-251843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二等辺三角形 40"/>
          <p:cNvSpPr/>
          <p:nvPr userDrawn="1"/>
        </p:nvSpPr>
        <p:spPr>
          <a:xfrm>
            <a:off x="9273034" y="6885384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41"/>
          <p:cNvSpPr/>
          <p:nvPr userDrawn="1"/>
        </p:nvSpPr>
        <p:spPr>
          <a:xfrm>
            <a:off x="347713" y="6866965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二等辺三角形 42"/>
          <p:cNvSpPr/>
          <p:nvPr userDrawn="1"/>
        </p:nvSpPr>
        <p:spPr>
          <a:xfrm>
            <a:off x="4808984" y="6874488"/>
            <a:ext cx="288032" cy="252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二等辺三角形 43"/>
          <p:cNvSpPr/>
          <p:nvPr userDrawn="1"/>
        </p:nvSpPr>
        <p:spPr>
          <a:xfrm rot="10800000">
            <a:off x="4808984" y="-251844"/>
            <a:ext cx="288032" cy="25184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6537176" y="16969"/>
            <a:ext cx="33688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400" dirty="0" smtClean="0">
                <a:solidFill>
                  <a:schemeClr val="bg1"/>
                </a:solidFill>
                <a:latin typeface="Mistral" panose="03090702030407020403" pitchFamily="66" charset="0"/>
                <a:cs typeface="MV Boli" panose="02000500030200090000" pitchFamily="2" charset="0"/>
              </a:rPr>
              <a:t>Social contributions</a:t>
            </a:r>
            <a:endParaRPr lang="en-US" altLang="ja-JP" sz="3400" dirty="0">
              <a:solidFill>
                <a:schemeClr val="bg1"/>
              </a:solidFill>
              <a:latin typeface="Mistral" panose="03090702030407020403" pitchFamily="66" charset="0"/>
              <a:cs typeface="MV Boli" panose="02000500030200090000" pitchFamily="2" charset="0"/>
            </a:endParaRPr>
          </a:p>
        </p:txBody>
      </p:sp>
      <p:grpSp>
        <p:nvGrpSpPr>
          <p:cNvPr id="19" name="グループ化 18"/>
          <p:cNvGrpSpPr/>
          <p:nvPr userDrawn="1"/>
        </p:nvGrpSpPr>
        <p:grpSpPr>
          <a:xfrm>
            <a:off x="-290114" y="-251844"/>
            <a:ext cx="10501183" cy="7389228"/>
            <a:chOff x="-290114" y="-251844"/>
            <a:chExt cx="10501183" cy="7389228"/>
          </a:xfrm>
        </p:grpSpPr>
        <p:sp>
          <p:nvSpPr>
            <p:cNvPr id="21" name="二等辺三角形 20"/>
            <p:cNvSpPr/>
            <p:nvPr userDrawn="1"/>
          </p:nvSpPr>
          <p:spPr>
            <a:xfrm rot="10800000">
              <a:off x="344934" y="-251842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二等辺三角形 21"/>
            <p:cNvSpPr/>
            <p:nvPr userDrawn="1"/>
          </p:nvSpPr>
          <p:spPr>
            <a:xfrm rot="10800000">
              <a:off x="9273034" y="-251843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二等辺三角形 22"/>
            <p:cNvSpPr/>
            <p:nvPr userDrawn="1"/>
          </p:nvSpPr>
          <p:spPr>
            <a:xfrm>
              <a:off x="9273034" y="6885384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>
              <a:off x="347713" y="6866965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二等辺三角形 24"/>
            <p:cNvSpPr/>
            <p:nvPr userDrawn="1"/>
          </p:nvSpPr>
          <p:spPr>
            <a:xfrm>
              <a:off x="4808984" y="6874488"/>
              <a:ext cx="288032" cy="2520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808984" y="-25184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26"/>
            <p:cNvSpPr/>
            <p:nvPr userDrawn="1"/>
          </p:nvSpPr>
          <p:spPr>
            <a:xfrm rot="5400000">
              <a:off x="-308209" y="150285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5400000">
              <a:off x="-295288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 rot="5400000">
              <a:off x="-268809" y="598612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 userDrawn="1"/>
          </p:nvSpPr>
          <p:spPr>
            <a:xfrm rot="16200000">
              <a:off x="9894611" y="1520781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6200000">
              <a:off x="9887905" y="3303079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6200000">
              <a:off x="9887905" y="6018294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二等辺三角形 32"/>
            <p:cNvSpPr/>
            <p:nvPr userDrawn="1"/>
          </p:nvSpPr>
          <p:spPr>
            <a:xfrm rot="5400000">
              <a:off x="-261688" y="548848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二等辺三角形 33"/>
            <p:cNvSpPr/>
            <p:nvPr userDrawn="1"/>
          </p:nvSpPr>
          <p:spPr>
            <a:xfrm rot="16200000">
              <a:off x="9941132" y="566775"/>
              <a:ext cx="288032" cy="25184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テキスト ボックス 34"/>
          <p:cNvSpPr txBox="1"/>
          <p:nvPr userDrawn="1"/>
        </p:nvSpPr>
        <p:spPr>
          <a:xfrm>
            <a:off x="-3255912" y="1733365"/>
            <a:ext cx="323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600" b="1" dirty="0" smtClean="0">
                <a:solidFill>
                  <a:schemeClr val="tx1"/>
                </a:solidFill>
              </a:rPr>
              <a:t>【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注意事項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】</a:t>
            </a: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●写真は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ガイド線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の中に収めましょう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●基本レイアウト：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300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  <a:p>
            <a:r>
              <a:rPr kumimoji="1" lang="ja-JP" altLang="en-US" sz="1600" b="1" dirty="0" smtClean="0">
                <a:solidFill>
                  <a:schemeClr val="tx1"/>
                </a:solidFill>
              </a:rPr>
              <a:t>●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分割：</a:t>
            </a:r>
            <a:r>
              <a:rPr kumimoji="1" lang="en-US" altLang="ja-JP" sz="1600" b="1" dirty="0" smtClean="0">
                <a:solidFill>
                  <a:srgbClr val="FF0000"/>
                </a:solidFill>
              </a:rPr>
              <a:t>150</a:t>
            </a:r>
            <a:r>
              <a:rPr kumimoji="1" lang="ja-JP" altLang="en-US" sz="1600" b="1" dirty="0" smtClean="0">
                <a:solidFill>
                  <a:srgbClr val="FF0000"/>
                </a:solidFill>
              </a:rPr>
              <a:t>字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以内</a:t>
            </a:r>
            <a:endParaRPr kumimoji="1" lang="en-US" altLang="ja-JP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SDC093565\Desktop\マンスリー表紙_SANDENNEWS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5" y="-9000"/>
            <a:ext cx="993069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/>
          <p:cNvSpPr/>
          <p:nvPr userDrawn="1"/>
        </p:nvSpPr>
        <p:spPr>
          <a:xfrm>
            <a:off x="200026" y="2996952"/>
            <a:ext cx="24487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編集</a:t>
            </a:r>
            <a:r>
              <a:rPr lang="ja-JP" altLang="en-US" sz="1000" dirty="0" smtClean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発行</a:t>
            </a:r>
            <a:endParaRPr lang="en-US" altLang="ja-JP" sz="1000" dirty="0" smtClean="0">
              <a:solidFill>
                <a:prstClr val="white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000" dirty="0" smtClean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総務</a:t>
            </a:r>
            <a:r>
              <a:rPr lang="ja-JP" altLang="en-US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人事本部 総務統括室 広報・</a:t>
            </a:r>
            <a:r>
              <a:rPr lang="en-US" altLang="ja-JP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CSR</a:t>
            </a:r>
            <a:r>
              <a:rPr lang="ja-JP" altLang="en-US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部 </a:t>
            </a:r>
          </a:p>
          <a:p>
            <a:r>
              <a:rPr lang="en-US" altLang="ja-JP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TEL:03-5209-3296 </a:t>
            </a:r>
            <a:r>
              <a:rPr lang="ja-JP" altLang="en-US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内線</a:t>
            </a:r>
            <a:r>
              <a:rPr lang="en-US" altLang="ja-JP" sz="1000" dirty="0">
                <a:solidFill>
                  <a:prstClr val="white"/>
                </a:solidFill>
                <a:latin typeface="Meiryo UI" panose="020B0604030504040204" pitchFamily="50" charset="-128"/>
                <a:cs typeface="Meiryo UI" panose="020B0604030504040204" pitchFamily="50" charset="-128"/>
              </a:rPr>
              <a:t>:830-643 </a:t>
            </a:r>
            <a:endParaRPr lang="ja-JP" altLang="en-US" sz="1000" dirty="0">
              <a:solidFill>
                <a:prstClr val="white"/>
              </a:solidFill>
              <a:latin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00472" y="2348880"/>
            <a:ext cx="2664296" cy="522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4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DC093565\Desktop\マンスリー表紙_SANDENNEWS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5" y="-9000"/>
            <a:ext cx="993069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C:\Users\SDC093565\Desktop\プレゼンフォーマット資料\サンデン®くろ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80" y="6381549"/>
            <a:ext cx="1909377" cy="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8"/>
          <p:cNvSpPr/>
          <p:nvPr userDrawn="1"/>
        </p:nvSpPr>
        <p:spPr>
          <a:xfrm>
            <a:off x="200026" y="2996952"/>
            <a:ext cx="24487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>
                <a:solidFill>
                  <a:prstClr val="white"/>
                </a:solidFill>
              </a:rPr>
              <a:t>Corporate Communications &amp; CSR Dept.</a:t>
            </a:r>
          </a:p>
          <a:p>
            <a:r>
              <a:rPr lang="en-US" altLang="ja-JP" sz="1000" dirty="0" smtClean="0">
                <a:solidFill>
                  <a:prstClr val="white"/>
                </a:solidFill>
              </a:rPr>
              <a:t>Administration Division</a:t>
            </a:r>
          </a:p>
          <a:p>
            <a:r>
              <a:rPr lang="en-US" altLang="ja-JP" sz="1000" dirty="0" smtClean="0">
                <a:solidFill>
                  <a:prstClr val="white"/>
                </a:solidFill>
              </a:rPr>
              <a:t>SANDEN HOLDINGS CORPORATION</a:t>
            </a:r>
            <a:endParaRPr lang="en-US" altLang="ja-JP" sz="1000" dirty="0">
              <a:solidFill>
                <a:prstClr val="white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00472" y="2348880"/>
            <a:ext cx="2664296" cy="522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4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6.png"/><Relationship Id="rId21" Type="http://schemas.openxmlformats.org/officeDocument/2006/relationships/image" Target="../media/image38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21.jpe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4" Type="http://schemas.openxmlformats.org/officeDocument/2006/relationships/image" Target="../media/image7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7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2" Type="http://schemas.openxmlformats.org/officeDocument/2006/relationships/image" Target="../media/image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5.jpeg"/><Relationship Id="rId3" Type="http://schemas.openxmlformats.org/officeDocument/2006/relationships/image" Target="../media/image7.png"/><Relationship Id="rId21" Type="http://schemas.openxmlformats.org/officeDocument/2006/relationships/hyperlink" Target="http://putiya.com/html/season/08gatu/tyoutin01_01.html" TargetMode="External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17" Type="http://schemas.openxmlformats.org/officeDocument/2006/relationships/image" Target="../media/image64.jpeg"/><Relationship Id="rId2" Type="http://schemas.openxmlformats.org/officeDocument/2006/relationships/image" Target="../media/image6.png"/><Relationship Id="rId16" Type="http://schemas.openxmlformats.org/officeDocument/2006/relationships/image" Target="../media/image63.jpe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5" Type="http://schemas.openxmlformats.org/officeDocument/2006/relationships/image" Target="../media/image62.jpeg"/><Relationship Id="rId10" Type="http://schemas.openxmlformats.org/officeDocument/2006/relationships/image" Target="../media/image58.jpeg"/><Relationship Id="rId19" Type="http://schemas.openxmlformats.org/officeDocument/2006/relationships/image" Target="../media/image66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Relationship Id="rId14" Type="http://schemas.openxmlformats.org/officeDocument/2006/relationships/hyperlink" Target="http://photozou.jp/photo/photo_only/3075725/238811235?size=1024" TargetMode="External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18" Type="http://schemas.openxmlformats.org/officeDocument/2006/relationships/image" Target="../media/image82.png"/><Relationship Id="rId26" Type="http://schemas.openxmlformats.org/officeDocument/2006/relationships/image" Target="../media/image88.png"/><Relationship Id="rId3" Type="http://schemas.openxmlformats.org/officeDocument/2006/relationships/image" Target="../media/image7.png"/><Relationship Id="rId21" Type="http://schemas.openxmlformats.org/officeDocument/2006/relationships/hyperlink" Target="http://putiya.com/html/season/08gatu/tyoutin01_01.html" TargetMode="External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17" Type="http://schemas.openxmlformats.org/officeDocument/2006/relationships/image" Target="../media/image81.png"/><Relationship Id="rId25" Type="http://schemas.openxmlformats.org/officeDocument/2006/relationships/image" Target="../media/image87.jpeg"/><Relationship Id="rId2" Type="http://schemas.openxmlformats.org/officeDocument/2006/relationships/image" Target="../media/image6.png"/><Relationship Id="rId16" Type="http://schemas.openxmlformats.org/officeDocument/2006/relationships/image" Target="../media/image80.png"/><Relationship Id="rId20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24" Type="http://schemas.openxmlformats.org/officeDocument/2006/relationships/image" Target="../media/image86.png"/><Relationship Id="rId5" Type="http://schemas.openxmlformats.org/officeDocument/2006/relationships/image" Target="../media/image70.jpeg"/><Relationship Id="rId15" Type="http://schemas.openxmlformats.org/officeDocument/2006/relationships/image" Target="../media/image79.png"/><Relationship Id="rId23" Type="http://schemas.openxmlformats.org/officeDocument/2006/relationships/image" Target="../media/image85.jpeg"/><Relationship Id="rId28" Type="http://schemas.openxmlformats.org/officeDocument/2006/relationships/image" Target="../media/image90.png"/><Relationship Id="rId10" Type="http://schemas.openxmlformats.org/officeDocument/2006/relationships/image" Target="../media/image75.jpeg"/><Relationship Id="rId19" Type="http://schemas.openxmlformats.org/officeDocument/2006/relationships/image" Target="../media/image83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hyperlink" Target="https://ja.wikipedia.org/wiki/%E3%83%95%E3%82%A1%E3%82%A4%E3%83%AB:Flag_of_France.svg" TargetMode="External"/><Relationship Id="rId22" Type="http://schemas.openxmlformats.org/officeDocument/2006/relationships/image" Target="../media/image68.png"/><Relationship Id="rId27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2.jpeg"/><Relationship Id="rId7" Type="http://schemas.openxmlformats.org/officeDocument/2006/relationships/image" Target="../media/image95.jpe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jpeg"/><Relationship Id="rId5" Type="http://schemas.microsoft.com/office/2007/relationships/hdphoto" Target="../media/hdphoto3.wdp"/><Relationship Id="rId4" Type="http://schemas.openxmlformats.org/officeDocument/2006/relationships/image" Target="../media/image93.png"/><Relationship Id="rId9" Type="http://schemas.openxmlformats.org/officeDocument/2006/relationships/image" Target="../media/image9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0"/>
          </p:nvPr>
        </p:nvSpPr>
        <p:spPr>
          <a:xfrm>
            <a:off x="200472" y="2348880"/>
            <a:ext cx="2088232" cy="551418"/>
          </a:xfrm>
        </p:spPr>
        <p:txBody>
          <a:bodyPr/>
          <a:lstStyle/>
          <a:p>
            <a:r>
              <a:rPr lang="en-US" altLang="ja-JP" sz="1900" dirty="0" smtClean="0"/>
              <a:t>September 2018</a:t>
            </a:r>
            <a:endParaRPr lang="ja-JP" altLang="en-US" sz="1900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/>
          </p:nvPr>
        </p:nvSpPr>
        <p:spPr>
          <a:xfrm>
            <a:off x="2072680" y="2468250"/>
            <a:ext cx="1008112" cy="432048"/>
          </a:xfrm>
        </p:spPr>
        <p:txBody>
          <a:bodyPr/>
          <a:lstStyle/>
          <a:p>
            <a:r>
              <a:rPr lang="en-US" altLang="ja-JP" sz="1600" dirty="0" smtClean="0"/>
              <a:t>No.274</a:t>
            </a:r>
            <a:endParaRPr lang="ja-JP" altLang="en-US" sz="16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 dirty="0">
              <a:latin typeface="+mj-lt"/>
            </a:endParaRPr>
          </a:p>
          <a:p>
            <a:endParaRPr lang="ja-JP" altLang="en-US" dirty="0">
              <a:latin typeface="+mj-lt"/>
            </a:endParaRPr>
          </a:p>
          <a:p>
            <a:endParaRPr lang="ja-JP" altLang="en-US" dirty="0">
              <a:latin typeface="+mj-lt"/>
            </a:endParaRPr>
          </a:p>
          <a:p>
            <a:endParaRPr lang="en-US" altLang="ja-JP" dirty="0" smtClean="0">
              <a:latin typeface="+mj-lt"/>
            </a:endParaRPr>
          </a:p>
          <a:p>
            <a:endParaRPr lang="ja-JP" altLang="en-US" dirty="0">
              <a:latin typeface="+mj-lt"/>
            </a:endParaRPr>
          </a:p>
          <a:p>
            <a:endParaRPr lang="en-US" altLang="ja-JP" dirty="0">
              <a:latin typeface="+mj-lt"/>
            </a:endParaRPr>
          </a:p>
          <a:p>
            <a:endParaRPr lang="ja-JP" altLang="en-US" dirty="0">
              <a:latin typeface="+mj-lt"/>
            </a:endParaRPr>
          </a:p>
          <a:p>
            <a:endParaRPr lang="ja-JP" altLang="en-US" dirty="0">
              <a:latin typeface="+mj-lt"/>
            </a:endParaRPr>
          </a:p>
          <a:p>
            <a:endParaRPr lang="en-US" altLang="ja-JP" dirty="0" smtClean="0">
              <a:latin typeface="+mj-lt"/>
            </a:endParaRPr>
          </a:p>
          <a:p>
            <a:endParaRPr lang="en-US" altLang="ja-JP" dirty="0" smtClean="0">
              <a:latin typeface="+mj-lt"/>
            </a:endParaRPr>
          </a:p>
        </p:txBody>
      </p:sp>
      <p:sp>
        <p:nvSpPr>
          <p:cNvPr id="5" name="テキスト プレースホルダー 3"/>
          <p:cNvSpPr txBox="1">
            <a:spLocks/>
          </p:cNvSpPr>
          <p:nvPr/>
        </p:nvSpPr>
        <p:spPr>
          <a:xfrm>
            <a:off x="4961384" y="1997447"/>
            <a:ext cx="4824535" cy="460828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10000"/>
              <a:buFont typeface="+mj-lt"/>
              <a:buAutoNum type="arabicPeriod"/>
              <a:tabLst/>
              <a:defRPr kumimoji="1" sz="1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hlinkClick r:id="rId3" action="ppaction://hlinksldjump"/>
              </a:rPr>
              <a:t>The</a:t>
            </a:r>
            <a:r>
              <a:rPr lang="ja-JP" altLang="en-US" dirty="0" smtClean="0">
                <a:hlinkClick r:id="rId3" action="ppaction://hlinksldjump"/>
              </a:rPr>
              <a:t> </a:t>
            </a:r>
            <a:r>
              <a:rPr lang="en-US" altLang="ja-JP" dirty="0" smtClean="0">
                <a:hlinkClick r:id="rId3" action="ppaction://hlinksldjump"/>
              </a:rPr>
              <a:t>11th STQM World Convention</a:t>
            </a:r>
            <a:endParaRPr lang="en-US" altLang="zh-TW" dirty="0" smtClean="0">
              <a:solidFill>
                <a:prstClr val="black"/>
              </a:solidFill>
            </a:endParaRPr>
          </a:p>
          <a:p>
            <a:r>
              <a:rPr lang="en-US" altLang="ja-JP" dirty="0" smtClean="0">
                <a:hlinkClick r:id="rId4" action="ppaction://hlinksldjump"/>
              </a:rPr>
              <a:t>STQM Asia 1 Bloc Convention in SIS</a:t>
            </a:r>
            <a:r>
              <a:rPr lang="en-US" altLang="ja-JP" dirty="0" smtClean="0">
                <a:solidFill>
                  <a:prstClr val="black"/>
                </a:solidFill>
                <a:hlinkClick r:id="rId5" action="ppaction://hlinksldjump"/>
              </a:rPr>
              <a:t> </a:t>
            </a:r>
            <a:endParaRPr lang="en-US" altLang="ja-JP" dirty="0" smtClean="0">
              <a:solidFill>
                <a:prstClr val="black"/>
              </a:solidFill>
            </a:endParaRPr>
          </a:p>
          <a:p>
            <a:r>
              <a:rPr lang="en-US" altLang="ja-JP" dirty="0" smtClean="0">
                <a:hlinkClick r:id="rId6" action="ppaction://hlinksldjump"/>
              </a:rPr>
              <a:t>Fine </a:t>
            </a:r>
            <a:r>
              <a:rPr lang="en-US" altLang="ja-JP" dirty="0">
                <a:hlinkClick r:id="rId6" action="ppaction://hlinksldjump"/>
              </a:rPr>
              <a:t>view from the top of Sanden Forest</a:t>
            </a:r>
            <a:endParaRPr lang="en-US" altLang="ja-JP" dirty="0" smtClean="0">
              <a:solidFill>
                <a:prstClr val="black"/>
              </a:solidFill>
            </a:endParaRPr>
          </a:p>
          <a:p>
            <a:endParaRPr lang="ja-JP" altLang="en-US" dirty="0">
              <a:solidFill>
                <a:prstClr val="black"/>
              </a:solidFill>
            </a:endParaRPr>
          </a:p>
          <a:p>
            <a:endParaRPr lang="ja-JP" altLang="en-US" dirty="0" smtClean="0">
              <a:solidFill>
                <a:prstClr val="black"/>
              </a:solidFill>
            </a:endParaRPr>
          </a:p>
          <a:p>
            <a:endParaRPr lang="en-US" altLang="ja-JP" dirty="0" smtClean="0">
              <a:solidFill>
                <a:prstClr val="black"/>
              </a:solidFill>
            </a:endParaRPr>
          </a:p>
          <a:p>
            <a:endParaRPr lang="ja-JP" altLang="en-US" dirty="0" smtClean="0">
              <a:solidFill>
                <a:prstClr val="black"/>
              </a:solidFill>
            </a:endParaRPr>
          </a:p>
          <a:p>
            <a:endParaRPr lang="ja-JP" altLang="en-US" dirty="0" smtClean="0">
              <a:solidFill>
                <a:prstClr val="black"/>
              </a:solidFill>
            </a:endParaRPr>
          </a:p>
          <a:p>
            <a:endParaRPr lang="en-US" altLang="th-TH" dirty="0" smtClean="0">
              <a:solidFill>
                <a:prstClr val="black"/>
              </a:solidFill>
              <a:cs typeface="Times New Roman" pitchFamily="18" charset="0"/>
            </a:endParaRPr>
          </a:p>
          <a:p>
            <a:endParaRPr lang="en-US" altLang="zh-TW" dirty="0" smtClean="0">
              <a:solidFill>
                <a:prstClr val="black"/>
              </a:solidFill>
            </a:endParaRPr>
          </a:p>
          <a:p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692721"/>
            <a:ext cx="841674" cy="79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</a:t>
            </a:r>
            <a:r>
              <a:rPr lang="ja-JP" altLang="en-US" dirty="0"/>
              <a:t> </a:t>
            </a:r>
            <a:r>
              <a:rPr lang="en-US" altLang="ja-JP" dirty="0" smtClean="0"/>
              <a:t>11th STQM World Convention</a:t>
            </a:r>
            <a:br>
              <a:rPr lang="en-US" altLang="ja-JP" dirty="0" smtClean="0"/>
            </a:br>
            <a:r>
              <a:rPr lang="en-US" altLang="ja-JP" sz="1800" dirty="0" smtClean="0"/>
              <a:t>-Aiming to realize Kaizen Activity for Next Growth-</a:t>
            </a:r>
            <a:endParaRPr kumimoji="1" lang="ja-JP" altLang="en-US" sz="1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Presentation Circles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SDHD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>
          <a:xfrm>
            <a:off x="0" y="260647"/>
            <a:ext cx="1424608" cy="240379"/>
          </a:xfrm>
        </p:spPr>
        <p:txBody>
          <a:bodyPr/>
          <a:lstStyle/>
          <a:p>
            <a:r>
              <a:rPr lang="en-US" altLang="ja-JP" dirty="0"/>
              <a:t>A</a:t>
            </a:r>
            <a:r>
              <a:rPr lang="en-US" altLang="ja-JP" dirty="0" smtClean="0"/>
              <a:t>ug.1.2018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3737" r="50522" b="24176"/>
          <a:stretch/>
        </p:blipFill>
        <p:spPr bwMode="auto">
          <a:xfrm>
            <a:off x="7926858" y="913582"/>
            <a:ext cx="535484" cy="43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 descr="R:\F117\F019\新体系\01共有キャビ\10テーマ別業務\76社内広報\01 サンデンプラザ\2018年サンデンプラザ\8月号\4_75周年　STQM世界大会\写真\サークル&amp;表彰\SMP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1" t="11349" r="11424" b="27899"/>
          <a:stretch>
            <a:fillRect/>
          </a:stretch>
        </p:blipFill>
        <p:spPr bwMode="auto">
          <a:xfrm>
            <a:off x="727075" y="2354263"/>
            <a:ext cx="300513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28800"/>
            <a:ext cx="685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>
            <a:spLocks noChangeArrowheads="1"/>
          </p:cNvSpPr>
          <p:nvPr/>
        </p:nvSpPr>
        <p:spPr bwMode="auto">
          <a:xfrm>
            <a:off x="603250" y="2078038"/>
            <a:ext cx="9540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2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1</a:t>
            </a:r>
            <a:r>
              <a:rPr lang="en-US" altLang="ja-JP" sz="1200" b="1" baseline="300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st</a:t>
            </a:r>
            <a:r>
              <a:rPr lang="en-US" altLang="ja-JP" sz="12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Prize</a:t>
            </a:r>
            <a:endParaRPr lang="ja-JP" altLang="en-US" sz="12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3" name="テキスト ボックス 12"/>
          <p:cNvSpPr txBox="1">
            <a:spLocks noChangeArrowheads="1"/>
          </p:cNvSpPr>
          <p:nvPr/>
        </p:nvSpPr>
        <p:spPr bwMode="auto">
          <a:xfrm>
            <a:off x="1928664" y="1556792"/>
            <a:ext cx="2842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4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Grand Champion 2018</a:t>
            </a:r>
          </a:p>
          <a:p>
            <a:pPr eaLnBrk="1" hangingPunct="1"/>
            <a:r>
              <a:rPr lang="en-US" altLang="ja-JP" sz="14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MC Maniacs </a:t>
            </a:r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(SMP)</a:t>
            </a:r>
            <a:endParaRPr lang="ja-JP" altLang="en-US" sz="14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3732212" y="2240664"/>
            <a:ext cx="1220787" cy="358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800" b="1" dirty="0" smtClean="0"/>
              <a:t>Comment of Judge chairman</a:t>
            </a:r>
            <a:endParaRPr lang="ja-JP" altLang="en-US" sz="7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テキスト ボックス 73"/>
          <p:cNvSpPr txBox="1">
            <a:spLocks noChangeArrowheads="1"/>
          </p:cNvSpPr>
          <p:nvPr/>
        </p:nvSpPr>
        <p:spPr bwMode="auto">
          <a:xfrm>
            <a:off x="1919288" y="1992313"/>
            <a:ext cx="30990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10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</a:t>
            </a:r>
            <a:r>
              <a:rPr lang="en-US" altLang="ja-JP" sz="1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Piston </a:t>
            </a:r>
            <a:r>
              <a:rPr lang="en-US" altLang="ja-JP" sz="10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coating material usage </a:t>
            </a:r>
            <a:r>
              <a:rPr lang="en-US" altLang="ja-JP" sz="1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reduction-</a:t>
            </a:r>
            <a:endParaRPr lang="ja-JP" altLang="en-US" sz="10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" name="正方形/長方形 1"/>
          <p:cNvSpPr>
            <a:spLocks noChangeArrowheads="1"/>
          </p:cNvSpPr>
          <p:nvPr/>
        </p:nvSpPr>
        <p:spPr bwMode="auto">
          <a:xfrm>
            <a:off x="842170" y="4022418"/>
            <a:ext cx="29819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ja-JP" sz="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</a:t>
            </a:r>
            <a:r>
              <a:rPr lang="en-US" altLang="ja-JP" sz="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Artur</a:t>
            </a:r>
            <a:r>
              <a:rPr lang="en-US" altLang="ja-JP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Bednarek</a:t>
            </a:r>
            <a:r>
              <a:rPr lang="ja-JP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　　　　　　　</a:t>
            </a:r>
            <a:r>
              <a:rPr lang="en-US" altLang="ja-JP" sz="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Mr.Bartłomiej</a:t>
            </a:r>
            <a:r>
              <a:rPr lang="en-US" altLang="ja-JP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Sielicki</a:t>
            </a:r>
            <a:endParaRPr lang="ja-JP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テキスト ボックス 20"/>
          <p:cNvSpPr txBox="1">
            <a:spLocks noChangeArrowheads="1"/>
          </p:cNvSpPr>
          <p:nvPr/>
        </p:nvSpPr>
        <p:spPr bwMode="auto">
          <a:xfrm>
            <a:off x="416496" y="4632956"/>
            <a:ext cx="10081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2</a:t>
            </a:r>
            <a:r>
              <a:rPr lang="en-US" altLang="ja-JP" sz="1100" b="1" baseline="300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nd</a:t>
            </a:r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Prize</a:t>
            </a:r>
            <a:endParaRPr lang="ja-JP" altLang="en-US" sz="11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" name="Picture 7" descr="R:\F117\F019\新体系\01共有キャビ\10テーマ別業務\76社内広報\01 サンデンプラザ\2018年サンデンプラザ\8月号\4_75周年　STQM世界大会\写真\サークル&amp;表彰\SS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t="9863" r="8119" b="18496"/>
          <a:stretch/>
        </p:blipFill>
        <p:spPr bwMode="auto">
          <a:xfrm>
            <a:off x="1208584" y="4711921"/>
            <a:ext cx="1616495" cy="103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テキスト ボックス 27"/>
          <p:cNvSpPr txBox="1">
            <a:spLocks noChangeArrowheads="1"/>
          </p:cNvSpPr>
          <p:nvPr/>
        </p:nvSpPr>
        <p:spPr bwMode="auto">
          <a:xfrm>
            <a:off x="1140004" y="5577133"/>
            <a:ext cx="17953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Mr.Chen</a:t>
            </a:r>
            <a:r>
              <a:rPr lang="en-US" altLang="ja-JP" sz="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Qiyi</a:t>
            </a:r>
            <a:r>
              <a:rPr lang="en-US" altLang="ja-JP" sz="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        </a:t>
            </a:r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Mr.Zhou</a:t>
            </a:r>
            <a:r>
              <a:rPr lang="en-US" altLang="ja-JP" sz="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Qi</a:t>
            </a:r>
            <a:endParaRPr lang="ja-JP" altLang="en-US" sz="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2" name="テキスト ボックス 29"/>
          <p:cNvSpPr txBox="1">
            <a:spLocks noChangeArrowheads="1"/>
          </p:cNvSpPr>
          <p:nvPr/>
        </p:nvSpPr>
        <p:spPr bwMode="auto">
          <a:xfrm>
            <a:off x="1142926" y="4241772"/>
            <a:ext cx="17970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Surmount</a:t>
            </a:r>
            <a:r>
              <a:rPr lang="en-US" altLang="ja-JP" sz="10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(SSB)</a:t>
            </a:r>
            <a:endParaRPr lang="ja-JP" altLang="en-US" sz="11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94" y="4298713"/>
            <a:ext cx="380910" cy="25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テキスト ボックス 34"/>
          <p:cNvSpPr txBox="1">
            <a:spLocks noChangeArrowheads="1"/>
          </p:cNvSpPr>
          <p:nvPr/>
        </p:nvSpPr>
        <p:spPr bwMode="auto">
          <a:xfrm>
            <a:off x="534446" y="5777267"/>
            <a:ext cx="2290633" cy="459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36000" tIns="36000" rIns="36000" bIns="3600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>
              <a:lnSpc>
                <a:spcPts val="1000"/>
              </a:lnSpc>
            </a:pPr>
            <a:r>
              <a:rPr lang="en-US" altLang="ja-JP" sz="900" dirty="0"/>
              <a:t>They </a:t>
            </a:r>
            <a:r>
              <a:rPr lang="en-US" altLang="ja-JP" sz="900" dirty="0" smtClean="0"/>
              <a:t>utilized QR code for maintenance of Jigs.</a:t>
            </a:r>
          </a:p>
          <a:p>
            <a:pPr>
              <a:lnSpc>
                <a:spcPts val="1000"/>
              </a:lnSpc>
            </a:pPr>
            <a:r>
              <a:rPr lang="en-US" altLang="ja-JP" sz="900" dirty="0" smtClean="0"/>
              <a:t>It </a:t>
            </a:r>
            <a:r>
              <a:rPr lang="en-US" altLang="ja-JP" sz="900" dirty="0"/>
              <a:t>is really </a:t>
            </a:r>
            <a:r>
              <a:rPr lang="en-US" altLang="ja-JP" sz="900" dirty="0" smtClean="0"/>
              <a:t>interesting in and valuable to </a:t>
            </a:r>
            <a:r>
              <a:rPr lang="en-US" altLang="ja-JP" sz="900" dirty="0"/>
              <a:t>s</a:t>
            </a:r>
            <a:r>
              <a:rPr lang="en-US" altLang="ja-JP" sz="900" dirty="0" smtClean="0"/>
              <a:t>hare for Globally.</a:t>
            </a:r>
            <a:endParaRPr lang="ja-JP" altLang="ja-JP" sz="900" dirty="0"/>
          </a:p>
        </p:txBody>
      </p:sp>
      <p:sp>
        <p:nvSpPr>
          <p:cNvPr id="27" name="テキスト ボックス 22"/>
          <p:cNvSpPr txBox="1">
            <a:spLocks noChangeArrowheads="1"/>
          </p:cNvSpPr>
          <p:nvPr/>
        </p:nvSpPr>
        <p:spPr bwMode="auto">
          <a:xfrm>
            <a:off x="2864768" y="4770980"/>
            <a:ext cx="6760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3</a:t>
            </a:r>
            <a:r>
              <a:rPr lang="en-US" altLang="ja-JP" sz="1100" b="1" baseline="300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rd</a:t>
            </a:r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Prize</a:t>
            </a:r>
            <a:endParaRPr lang="ja-JP" altLang="en-US" sz="11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8" name="Picture 8" descr="R:\F117\F019\新体系\01共有キャビ\10テーマ別業務\76社内広報\01 サンデンプラザ\2018年サンデンプラザ\8月号\4_75周年　STQM世界大会\写真\サークル&amp;表彰\SDAC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9605" r="13849" b="20796"/>
          <a:stretch/>
        </p:blipFill>
        <p:spPr bwMode="auto">
          <a:xfrm>
            <a:off x="3540853" y="4935812"/>
            <a:ext cx="1260622" cy="82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テキスト ボックス 30"/>
          <p:cNvSpPr txBox="1">
            <a:spLocks noChangeArrowheads="1"/>
          </p:cNvSpPr>
          <p:nvPr/>
        </p:nvSpPr>
        <p:spPr bwMode="auto">
          <a:xfrm>
            <a:off x="3579515" y="4257012"/>
            <a:ext cx="17970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Hot </a:t>
            </a:r>
            <a:r>
              <a:rPr lang="en-US" altLang="ja-JP" sz="11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Forging</a:t>
            </a:r>
            <a:r>
              <a:rPr lang="en-US" altLang="ja-JP" sz="10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(SDAC)</a:t>
            </a:r>
            <a:endParaRPr lang="ja-JP" altLang="en-US" sz="11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25" y="4265520"/>
            <a:ext cx="366712" cy="251716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t="36500" r="13386" b="12858"/>
          <a:stretch/>
        </p:blipFill>
        <p:spPr bwMode="auto">
          <a:xfrm>
            <a:off x="5184020" y="2005367"/>
            <a:ext cx="4200301" cy="150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9675" r="5421" b="18864"/>
          <a:stretch/>
        </p:blipFill>
        <p:spPr bwMode="auto">
          <a:xfrm>
            <a:off x="5025008" y="3582740"/>
            <a:ext cx="4359314" cy="129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39125" r="3849" b="19396"/>
          <a:stretch/>
        </p:blipFill>
        <p:spPr bwMode="auto">
          <a:xfrm>
            <a:off x="5018330" y="4941168"/>
            <a:ext cx="4365992" cy="117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トロフィー,優勝カップ,金銀銅メダル ベクターイラスト素材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2" t="56741" r="4544"/>
          <a:stretch/>
        </p:blipFill>
        <p:spPr bwMode="auto">
          <a:xfrm>
            <a:off x="2879725" y="4270368"/>
            <a:ext cx="278408" cy="5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トロフィー,優勝カップ,金銀銅メダル ベクターイラスト素材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56871" r="39628" b="1895"/>
          <a:stretch/>
        </p:blipFill>
        <p:spPr bwMode="auto">
          <a:xfrm>
            <a:off x="704528" y="1444653"/>
            <a:ext cx="365113" cy="6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トロフィー,優勝カップ,金銀銅メダル ベクターイラスト素材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55267" r="71937" b="424"/>
          <a:stretch/>
        </p:blipFill>
        <p:spPr bwMode="auto">
          <a:xfrm>
            <a:off x="526604" y="4221088"/>
            <a:ext cx="254346" cy="4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正方形/長方形 69"/>
          <p:cNvSpPr/>
          <p:nvPr/>
        </p:nvSpPr>
        <p:spPr>
          <a:xfrm>
            <a:off x="5948412" y="2023581"/>
            <a:ext cx="432048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7363172" y="2023581"/>
            <a:ext cx="432048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8741866" y="3545993"/>
            <a:ext cx="432048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7125126" y="4924460"/>
            <a:ext cx="432048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673080" y="4924460"/>
            <a:ext cx="432048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7047582" y="3340284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588761" y="3342481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5807571" y="3342288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5673080" y="4742075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7041232" y="4740194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62342" y="4740194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690620" y="6007750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7041232" y="6007795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570339" y="6004545"/>
            <a:ext cx="713730" cy="148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テキスト ボックス 73"/>
          <p:cNvSpPr txBox="1">
            <a:spLocks noChangeArrowheads="1"/>
          </p:cNvSpPr>
          <p:nvPr/>
        </p:nvSpPr>
        <p:spPr bwMode="auto">
          <a:xfrm>
            <a:off x="1097658" y="4387226"/>
            <a:ext cx="17274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</a:t>
            </a:r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PX 2#line shaft clearance </a:t>
            </a:r>
            <a:endParaRPr lang="en-US" altLang="ja-JP" sz="800" dirty="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fontAlgn="ctr"/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FTQ improvement-</a:t>
            </a:r>
            <a:endParaRPr lang="ja-JP" altLang="en-US" sz="8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7" name="テキスト ボックス 27"/>
          <p:cNvSpPr txBox="1">
            <a:spLocks noChangeArrowheads="1"/>
          </p:cNvSpPr>
          <p:nvPr/>
        </p:nvSpPr>
        <p:spPr bwMode="auto">
          <a:xfrm>
            <a:off x="3065551" y="5612100"/>
            <a:ext cx="20150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Mr.Takuy</a:t>
            </a:r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a</a:t>
            </a:r>
            <a:r>
              <a:rPr lang="en-US" altLang="ja-JP" sz="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S</a:t>
            </a:r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himamura</a:t>
            </a:r>
            <a:r>
              <a:rPr lang="en-US" altLang="ja-JP" sz="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</a:t>
            </a:r>
            <a:r>
              <a:rPr lang="en-US" altLang="ja-JP" sz="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Mr.Yusuke</a:t>
            </a:r>
            <a:r>
              <a:rPr lang="en-US" altLang="ja-JP" sz="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 Baba</a:t>
            </a:r>
            <a:endParaRPr lang="ja-JP" altLang="en-US" sz="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8" name="テキスト ボックス 73"/>
          <p:cNvSpPr txBox="1">
            <a:spLocks noChangeArrowheads="1"/>
          </p:cNvSpPr>
          <p:nvPr/>
        </p:nvSpPr>
        <p:spPr bwMode="auto">
          <a:xfrm>
            <a:off x="3205757" y="4469034"/>
            <a:ext cx="18901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</a:t>
            </a:r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Reduction in scroll end dropping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</a:p>
          <a:p>
            <a:pPr fontAlgn="ctr"/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defect </a:t>
            </a:r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occurring on set up new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</a:p>
          <a:p>
            <a:pPr fontAlgn="ctr"/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tooling </a:t>
            </a:r>
            <a:r>
              <a:rPr lang="en-US" altLang="ja-JP" sz="8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in the scroll forging </a:t>
            </a:r>
            <a:r>
              <a:rPr lang="ja-JP" altLang="en-US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　</a:t>
            </a:r>
          </a:p>
          <a:p>
            <a:pPr fontAlgn="ctr"/>
            <a:r>
              <a:rPr lang="ja-JP" altLang="en-US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8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process-</a:t>
            </a:r>
            <a:endParaRPr lang="ja-JP" altLang="en-US" sz="8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9" name="テキスト ボックス 34"/>
          <p:cNvSpPr txBox="1">
            <a:spLocks noChangeArrowheads="1"/>
          </p:cNvSpPr>
          <p:nvPr/>
        </p:nvSpPr>
        <p:spPr bwMode="auto">
          <a:xfrm>
            <a:off x="2875424" y="5777267"/>
            <a:ext cx="204900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36000" tIns="0" rIns="3600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>
              <a:lnSpc>
                <a:spcPts val="900"/>
              </a:lnSpc>
            </a:pPr>
            <a:r>
              <a:rPr lang="en-US" altLang="ja-JP" sz="900" dirty="0"/>
              <a:t>It is one of ideal case to carry on technology and knowhow to </a:t>
            </a:r>
            <a:r>
              <a:rPr lang="en-US" altLang="ja-JP" sz="900" dirty="0" smtClean="0"/>
              <a:t>next generation. So </a:t>
            </a:r>
            <a:r>
              <a:rPr lang="en-US" altLang="ja-JP" sz="900" dirty="0"/>
              <a:t>making the successor is hidden theme during the activity.</a:t>
            </a:r>
            <a:endParaRPr lang="ja-JP" altLang="ja-JP" sz="900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63" y="5538078"/>
            <a:ext cx="247542" cy="20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4" y="5538078"/>
            <a:ext cx="247542" cy="20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49" y="2590304"/>
            <a:ext cx="314844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テキスト ボックス 16"/>
          <p:cNvSpPr txBox="1">
            <a:spLocks noChangeArrowheads="1"/>
          </p:cNvSpPr>
          <p:nvPr/>
        </p:nvSpPr>
        <p:spPr bwMode="auto">
          <a:xfrm>
            <a:off x="3745229" y="2836728"/>
            <a:ext cx="1194752" cy="150297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en-US" altLang="ja-JP" sz="9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They </a:t>
            </a:r>
            <a:r>
              <a:rPr lang="en-US" altLang="ja-JP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doing thoroughly </a:t>
            </a:r>
            <a:r>
              <a:rPr lang="en-US" altLang="ja-JP" sz="9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detailed </a:t>
            </a:r>
            <a:r>
              <a:rPr lang="en-US" altLang="ja-JP" sz="9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analysis and investigations to pursuit cause </a:t>
            </a:r>
            <a:r>
              <a:rPr lang="en-US" altLang="ja-JP" sz="9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problem. And utilizing design of experiments method to establish secure approach and processes.</a:t>
            </a:r>
            <a:endParaRPr lang="ja-JP" altLang="en-US" sz="9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5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3" descr="R:\F117\F019\新体系\01共有キャビ\10テーマ別業務\76社内広報\01 サンデンプラザ\2018年サンデンプラザ\8月号\4_75周年　STQM世界大会\写真\サークル&amp;表彰\昼休み\IMG_13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6"/>
          <a:stretch>
            <a:fillRect/>
          </a:stretch>
        </p:blipFill>
        <p:spPr bwMode="auto">
          <a:xfrm>
            <a:off x="5174663" y="4966016"/>
            <a:ext cx="16700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692721"/>
            <a:ext cx="841674" cy="79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</a:t>
            </a:r>
            <a:r>
              <a:rPr lang="ja-JP" altLang="en-US" dirty="0"/>
              <a:t> </a:t>
            </a:r>
            <a:r>
              <a:rPr lang="en-US" altLang="ja-JP" dirty="0" smtClean="0"/>
              <a:t>11th STQM World Convention</a:t>
            </a:r>
            <a:br>
              <a:rPr lang="en-US" altLang="ja-JP" dirty="0" smtClean="0"/>
            </a:br>
            <a:r>
              <a:rPr lang="en-US" altLang="ja-JP" sz="1800" dirty="0" smtClean="0"/>
              <a:t>-Aiming to realize Kaizen Activity for Next Growth-</a:t>
            </a:r>
            <a:endParaRPr kumimoji="1" lang="ja-JP" altLang="en-US" sz="18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9"/>
          </p:nvPr>
        </p:nvSpPr>
        <p:spPr>
          <a:xfrm>
            <a:off x="3224808" y="5104423"/>
            <a:ext cx="1856656" cy="620688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SDHD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Aug.1.2018</a:t>
            </a:r>
            <a:endParaRPr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3737" r="50522" b="24176"/>
          <a:stretch/>
        </p:blipFill>
        <p:spPr bwMode="auto">
          <a:xfrm>
            <a:off x="7873900" y="913582"/>
            <a:ext cx="535484" cy="43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テキスト ボックス 3"/>
          <p:cNvSpPr txBox="1">
            <a:spLocks noChangeArrowheads="1"/>
          </p:cNvSpPr>
          <p:nvPr/>
        </p:nvSpPr>
        <p:spPr bwMode="auto">
          <a:xfrm>
            <a:off x="714391" y="3447876"/>
            <a:ext cx="39354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0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～</a:t>
            </a:r>
            <a:r>
              <a:rPr lang="en-US" altLang="ja-JP" sz="10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Best Practices –Customer First</a:t>
            </a:r>
            <a:r>
              <a:rPr lang="ja-JP" altLang="en-US" sz="10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～</a:t>
            </a:r>
          </a:p>
        </p:txBody>
      </p:sp>
      <p:sp>
        <p:nvSpPr>
          <p:cNvPr id="47" name="テキスト ボックス 5"/>
          <p:cNvSpPr txBox="1">
            <a:spLocks noChangeArrowheads="1"/>
          </p:cNvSpPr>
          <p:nvPr/>
        </p:nvSpPr>
        <p:spPr bwMode="auto">
          <a:xfrm>
            <a:off x="482154" y="4581128"/>
            <a:ext cx="22068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Presenter</a:t>
            </a:r>
            <a:r>
              <a:rPr lang="ja-JP" altLang="en-US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：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Deputy Management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Director of STC</a:t>
            </a:r>
          </a:p>
          <a:p>
            <a:pPr eaLnBrk="1" hangingPunct="1"/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</a:t>
            </a:r>
            <a:r>
              <a:rPr lang="en-US" altLang="ja-JP" sz="50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Ms.Wallapa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Sivadechathep</a:t>
            </a:r>
            <a:endParaRPr lang="ja-JP" altLang="en-US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8" name="テキスト ボックス 10"/>
          <p:cNvSpPr txBox="1">
            <a:spLocks noChangeArrowheads="1"/>
          </p:cNvSpPr>
          <p:nvPr/>
        </p:nvSpPr>
        <p:spPr bwMode="auto">
          <a:xfrm>
            <a:off x="2720752" y="4602247"/>
            <a:ext cx="233737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Presenter</a:t>
            </a:r>
            <a:r>
              <a:rPr lang="ja-JP" altLang="en-US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: (SDHD) R&amp;D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and Production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Division, </a:t>
            </a:r>
          </a:p>
          <a:p>
            <a:pPr eaLnBrk="1" hangingPunct="1"/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 MPS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Management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Office</a:t>
            </a:r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ja-JP" altLang="en-US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　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Ms. Marina Yoshida</a:t>
            </a:r>
            <a:endParaRPr lang="ja-JP" altLang="en-US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9" name="テキスト ボックス 11"/>
          <p:cNvSpPr txBox="1">
            <a:spLocks noChangeArrowheads="1"/>
          </p:cNvSpPr>
          <p:nvPr/>
        </p:nvSpPr>
        <p:spPr bwMode="auto">
          <a:xfrm>
            <a:off x="496788" y="5811614"/>
            <a:ext cx="22586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Presenter</a:t>
            </a:r>
            <a:r>
              <a:rPr lang="ja-JP" altLang="en-US" sz="500" dirty="0">
                <a:latin typeface="Meiryo UI" pitchFamily="50" charset="-128"/>
                <a:ea typeface="Meiryo UI" pitchFamily="50" charset="-128"/>
                <a:cs typeface="Meiryo UI" pitchFamily="50" charset="-128"/>
                <a:sym typeface="Wingdings" pitchFamily="2" charset="2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  <a:sym typeface="Wingdings" pitchFamily="2" charset="2"/>
              </a:rPr>
              <a:t>: (SDAC)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Development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Group 3, </a:t>
            </a:r>
            <a:endParaRPr lang="en-US" altLang="ja-JP" sz="5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Advanced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Development Department,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R&amp;D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Division</a:t>
            </a:r>
          </a:p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 </a:t>
            </a:r>
            <a:r>
              <a:rPr lang="en-US" altLang="ja-JP" sz="50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Mr.Kanetaka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Miyazawa</a:t>
            </a:r>
            <a:endParaRPr lang="ja-JP" altLang="en-US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0" name="テキスト ボックス 12"/>
          <p:cNvSpPr txBox="1">
            <a:spLocks noChangeArrowheads="1"/>
          </p:cNvSpPr>
          <p:nvPr/>
        </p:nvSpPr>
        <p:spPr bwMode="auto">
          <a:xfrm>
            <a:off x="2792288" y="5805264"/>
            <a:ext cx="19446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Presenter</a:t>
            </a:r>
            <a:r>
              <a:rPr lang="ja-JP" altLang="en-US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：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(SDAC)</a:t>
            </a:r>
            <a:r>
              <a:rPr lang="en-AU" altLang="ja-JP" sz="500" dirty="0" smtClean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 </a:t>
            </a:r>
            <a:r>
              <a:rPr lang="en-AU" altLang="ja-JP" sz="500" dirty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Component </a:t>
            </a:r>
            <a:r>
              <a:rPr lang="en-AU" altLang="ja-JP" sz="500" dirty="0" smtClean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Manufacturing 3</a:t>
            </a:r>
          </a:p>
          <a:p>
            <a:pPr eaLnBrk="1" hangingPunct="1"/>
            <a:r>
              <a:rPr lang="en-AU" altLang="ja-JP" sz="500" dirty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 </a:t>
            </a:r>
            <a:r>
              <a:rPr lang="en-AU" altLang="ja-JP" sz="500" dirty="0" smtClean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                    </a:t>
            </a:r>
            <a:r>
              <a:rPr lang="en-AU" altLang="ja-JP" sz="500" dirty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Department </a:t>
            </a:r>
            <a:r>
              <a:rPr lang="en-AU" altLang="ja-JP" sz="500" dirty="0" smtClean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1, </a:t>
            </a:r>
            <a:r>
              <a:rPr lang="en-AU" altLang="ja-JP" sz="500" dirty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Manufacturing </a:t>
            </a:r>
            <a:r>
              <a:rPr lang="en-AU" altLang="ja-JP" sz="500" dirty="0" smtClean="0">
                <a:latin typeface="Arial" panose="020B0604020202020204" pitchFamily="34" charset="0"/>
                <a:ea typeface="HGP創英角ｺﾞｼｯｸUB" pitchFamily="50" charset="-128"/>
                <a:cs typeface="Arial" panose="020B0604020202020204" pitchFamily="34" charset="0"/>
              </a:rPr>
              <a:t>Division</a:t>
            </a:r>
            <a:endParaRPr lang="en-US" altLang="ja-JP" sz="5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             </a:t>
            </a:r>
            <a:r>
              <a:rPr lang="ja-JP" altLang="en-US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 Tatsuya Hachisuka and Mr. Naoto Takei</a:t>
            </a:r>
          </a:p>
          <a:p>
            <a:pPr eaLnBrk="1" hangingPunct="1"/>
            <a:endParaRPr lang="ja-JP" altLang="en-US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52" name="Picture 2" descr="R:\F117\F019\新体系\01共有キャビ\10テーマ別業務\76社内広報\01 サンデンプラザ\2018年サンデンプラザ\8月号\4_75周年　STQM世界大会\写真\その他\優秀事例\IMG_76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6" t="30833" r="32500" b="11389"/>
          <a:stretch>
            <a:fillRect/>
          </a:stretch>
        </p:blipFill>
        <p:spPr bwMode="auto">
          <a:xfrm>
            <a:off x="620267" y="4866918"/>
            <a:ext cx="9842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 descr="R:\F117\F019\新体系\01共有キャビ\10テーマ別業務\76社内広報\01 サンデンプラザ\2018年サンデンプラザ\8月号\4_75周年　STQM世界大会\写真\その他\優秀事例\IMG_76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8889" r="28612" b="13611"/>
          <a:stretch>
            <a:fillRect/>
          </a:stretch>
        </p:blipFill>
        <p:spPr bwMode="auto">
          <a:xfrm>
            <a:off x="2809429" y="3680267"/>
            <a:ext cx="831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" descr="R:\F117\F019\新体系\01共有キャビ\10テーマ別業務\76社内広報\01 サンデンプラザ\2018年サンデンプラザ\8月号\4_75周年　STQM世界大会\写真\その他\優秀事例\IMG_763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t="20033" r="25586" b="217"/>
          <a:stretch/>
        </p:blipFill>
        <p:spPr bwMode="auto">
          <a:xfrm>
            <a:off x="2792288" y="4884381"/>
            <a:ext cx="874206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" descr="R:\F117\F019\新体系\01共有キャビ\10テーマ別業務\76社内広報\01 サンデンプラザ\2018年サンデンプラザ\8月号\4_75周年　STQM世界大会\写真\その他\優秀事例\ワラッパ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6" t="16298" r="23239" b="28709"/>
          <a:stretch>
            <a:fillRect/>
          </a:stretch>
        </p:blipFill>
        <p:spPr bwMode="auto">
          <a:xfrm>
            <a:off x="537717" y="3675504"/>
            <a:ext cx="989012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角丸四角形吹き出し 55"/>
          <p:cNvSpPr/>
          <p:nvPr/>
        </p:nvSpPr>
        <p:spPr>
          <a:xfrm>
            <a:off x="1526729" y="3771523"/>
            <a:ext cx="1233488" cy="814388"/>
          </a:xfrm>
          <a:prstGeom prst="wedgeRoundRectCallout">
            <a:avLst>
              <a:gd name="adj1" fmla="val -68660"/>
              <a:gd name="adj2" fmla="val 64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7" name="角丸四角形吹き出し 56"/>
          <p:cNvSpPr/>
          <p:nvPr/>
        </p:nvSpPr>
        <p:spPr>
          <a:xfrm>
            <a:off x="1656904" y="5090799"/>
            <a:ext cx="1103313" cy="733381"/>
          </a:xfrm>
          <a:prstGeom prst="wedgeRoundRectCallout">
            <a:avLst>
              <a:gd name="adj1" fmla="val -68660"/>
              <a:gd name="adj2" fmla="val 64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8" name="角丸四角形吹き出し 57"/>
          <p:cNvSpPr/>
          <p:nvPr/>
        </p:nvSpPr>
        <p:spPr>
          <a:xfrm>
            <a:off x="3656856" y="3907166"/>
            <a:ext cx="1302494" cy="714488"/>
          </a:xfrm>
          <a:prstGeom prst="wedgeRoundRectCallout">
            <a:avLst>
              <a:gd name="adj1" fmla="val -68660"/>
              <a:gd name="adj2" fmla="val 64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9" name="角丸四角形吹き出し 58"/>
          <p:cNvSpPr/>
          <p:nvPr/>
        </p:nvSpPr>
        <p:spPr>
          <a:xfrm>
            <a:off x="3656857" y="5111159"/>
            <a:ext cx="1296144" cy="713022"/>
          </a:xfrm>
          <a:prstGeom prst="wedgeRoundRectCallout">
            <a:avLst>
              <a:gd name="adj1" fmla="val -61243"/>
              <a:gd name="adj2" fmla="val 59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0" name="正方形/長方形 1"/>
          <p:cNvSpPr>
            <a:spLocks noChangeArrowheads="1"/>
          </p:cNvSpPr>
          <p:nvPr/>
        </p:nvSpPr>
        <p:spPr bwMode="auto">
          <a:xfrm>
            <a:off x="1496616" y="3754879"/>
            <a:ext cx="12778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 find that our key success </a:t>
            </a:r>
            <a:endParaRPr lang="en-US" altLang="ja-JP" sz="5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factors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to promote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STPM.</a:t>
            </a:r>
          </a:p>
          <a:p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1.Top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Management Direction</a:t>
            </a: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2.Employee’s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Cooperation &amp;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</a:p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Contribution</a:t>
            </a:r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3.STPM Knowledge</a:t>
            </a:r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4.Continuity</a:t>
            </a:r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5.Tools of QC and TPM</a:t>
            </a:r>
            <a:endParaRPr lang="en-US" altLang="ja-JP" sz="5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61" name="テキスト ボックス 20"/>
          <p:cNvSpPr txBox="1">
            <a:spLocks noChangeArrowheads="1"/>
          </p:cNvSpPr>
          <p:nvPr/>
        </p:nvSpPr>
        <p:spPr bwMode="auto">
          <a:xfrm>
            <a:off x="5007320" y="1573186"/>
            <a:ext cx="4409729" cy="276999"/>
          </a:xfrm>
          <a:prstGeom prst="rect">
            <a:avLst/>
          </a:prstGeom>
          <a:pattFill prst="lgCheck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20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situation of the venue of the world convention</a:t>
            </a:r>
            <a:endParaRPr lang="ja-JP" altLang="en-US" sz="12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2" name="Picture 6" descr="R:\F117\F019\新体系\01共有キャビ\10テーマ別業務\76社内広報\01 サンデンプラザ\2018年サンデンプラザ\8月号\4_75周年　STQM世界大会\写真\その他\展示\サテライト2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12197"/>
          <a:stretch/>
        </p:blipFill>
        <p:spPr bwMode="auto">
          <a:xfrm>
            <a:off x="7038528" y="3257251"/>
            <a:ext cx="1893887" cy="79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" descr="R:\F117\F019\新体系\01共有キャビ\10テーマ別業務\76社内広報\01 サンデンプラザ\2018年サンデンプラザ\8月号\4_75周年　STQM世界大会\写真\その他\展示\11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84" b="15106"/>
          <a:stretch>
            <a:fillRect/>
          </a:stretch>
        </p:blipFill>
        <p:spPr bwMode="auto">
          <a:xfrm>
            <a:off x="5174663" y="4047276"/>
            <a:ext cx="1878012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テキスト ボックス 26"/>
          <p:cNvSpPr txBox="1">
            <a:spLocks noChangeArrowheads="1"/>
          </p:cNvSpPr>
          <p:nvPr/>
        </p:nvSpPr>
        <p:spPr bwMode="auto">
          <a:xfrm>
            <a:off x="5058122" y="4695022"/>
            <a:ext cx="27479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/>
              <a:t>Various exhibits and panels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7" name="Picture 10" descr="R:\F117\F019\新体系\01共有キャビ\10テーマ別業務\76社内広報\01 サンデンプラザ\2018年サンデンプラザ\8月号\4_75周年　STQM世界大会\写真\その他\日科技連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8" t="32642" r="37628" b="51266"/>
          <a:stretch>
            <a:fillRect/>
          </a:stretch>
        </p:blipFill>
        <p:spPr bwMode="auto">
          <a:xfrm>
            <a:off x="6969224" y="1916832"/>
            <a:ext cx="784225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テキスト ボックス 33"/>
          <p:cNvSpPr txBox="1">
            <a:spLocks noChangeArrowheads="1"/>
          </p:cNvSpPr>
          <p:nvPr/>
        </p:nvSpPr>
        <p:spPr bwMode="auto">
          <a:xfrm>
            <a:off x="6865491" y="2727970"/>
            <a:ext cx="1411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dirty="0" smtClean="0">
                <a:latin typeface="+mn-ea"/>
                <a:ea typeface="+mn-ea"/>
                <a:cs typeface="Meiryo UI" pitchFamily="50" charset="-128"/>
              </a:rPr>
              <a:t>Guest Speech</a:t>
            </a:r>
          </a:p>
          <a:p>
            <a:pPr fontAlgn="ctr"/>
            <a:r>
              <a:rPr lang="en-US" altLang="zh-TW" sz="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Executive Director of JUSE</a:t>
            </a:r>
            <a:endParaRPr lang="zh-TW" altLang="en-US" sz="6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en-US" altLang="ja-JP" sz="600" dirty="0" smtClean="0">
                <a:latin typeface="+mn-ea"/>
                <a:ea typeface="+mn-ea"/>
                <a:cs typeface="Meiryo UI" pitchFamily="50" charset="-128"/>
              </a:rPr>
              <a:t>Mr.</a:t>
            </a:r>
            <a:r>
              <a:rPr lang="ja-JP" altLang="en-US" sz="600" dirty="0">
                <a:latin typeface="+mn-ea"/>
                <a:ea typeface="+mn-ea"/>
                <a:cs typeface="Meiryo UI" pitchFamily="50" charset="-128"/>
              </a:rPr>
              <a:t> </a:t>
            </a:r>
            <a:r>
              <a:rPr lang="en-US" altLang="ja-JP" sz="600" dirty="0" smtClean="0">
                <a:latin typeface="+mn-ea"/>
                <a:ea typeface="+mn-ea"/>
                <a:cs typeface="Meiryo UI" pitchFamily="50" charset="-128"/>
              </a:rPr>
              <a:t>Norihiko Nakajima</a:t>
            </a:r>
            <a:endParaRPr lang="ja-JP" altLang="en-US" sz="600" dirty="0">
              <a:latin typeface="+mn-ea"/>
              <a:ea typeface="+mn-ea"/>
              <a:cs typeface="Meiryo UI" pitchFamily="50" charset="-128"/>
            </a:endParaRPr>
          </a:p>
        </p:txBody>
      </p:sp>
      <p:pic>
        <p:nvPicPr>
          <p:cNvPr id="69" name="Picture 11" descr="R:\F117\F019\新体系\01共有キャビ\10テーマ別業務\76社内広報\01 サンデンプラザ\2018年サンデンプラザ\8月号\4_75周年　STQM世界大会\写真\その他\早稲田の人？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 t="24635" r="25743" b="31136"/>
          <a:stretch>
            <a:fillRect/>
          </a:stretch>
        </p:blipFill>
        <p:spPr bwMode="auto">
          <a:xfrm>
            <a:off x="5051921" y="1916832"/>
            <a:ext cx="7651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テキスト ボックス 35"/>
          <p:cNvSpPr txBox="1">
            <a:spLocks noChangeArrowheads="1"/>
          </p:cNvSpPr>
          <p:nvPr/>
        </p:nvSpPr>
        <p:spPr bwMode="auto">
          <a:xfrm>
            <a:off x="5041454" y="2755032"/>
            <a:ext cx="947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Welcome Speech</a:t>
            </a:r>
          </a:p>
          <a:p>
            <a:pPr eaLnBrk="1" hangingPunct="1"/>
            <a:r>
              <a:rPr lang="en-US" altLang="ja-JP" sz="60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Waseda</a:t>
            </a:r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University</a:t>
            </a:r>
          </a:p>
          <a:p>
            <a:pPr eaLnBrk="1" hangingPunct="1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 Tsutomu </a:t>
            </a:r>
            <a:r>
              <a:rPr lang="en-US" altLang="ja-JP" sz="600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Kadomura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72" name="Picture 12" descr="R:\F117\F019\新体系\01共有キャビ\10テーマ別業務\76社内広報\01 サンデンプラザ\2018年サンデンプラザ\8月号\4_75周年　STQM世界大会\写真\その他\会場の様子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1"/>
          <a:stretch>
            <a:fillRect/>
          </a:stretch>
        </p:blipFill>
        <p:spPr bwMode="auto">
          <a:xfrm>
            <a:off x="7905328" y="1916832"/>
            <a:ext cx="1512168" cy="90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4" descr="R:\F117\F019\新体系\01共有キャビ\10テーマ別業務\76社内広報\01 サンデンプラザ\2018年サンデンプラザ\8月号\4_75周年　STQM世界大会\写真\サークル&amp;表彰\昼休み\IMG_7539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8827" r="9476" b="24783"/>
          <a:stretch>
            <a:fillRect/>
          </a:stretch>
        </p:blipFill>
        <p:spPr bwMode="auto">
          <a:xfrm rot="717762">
            <a:off x="6574185" y="5079338"/>
            <a:ext cx="1608137" cy="10302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R:\F117\F019\新体系\01共有キャビ\10テーマ別業務\76社内広報\01 サンデンプラザ\2018年サンデンプラザ\8月号\4_75周年　STQM世界大会\写真\サークル&amp;表彰\昼休み\IMG_7541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7022">
            <a:off x="7760842" y="4162277"/>
            <a:ext cx="1587500" cy="10588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テキスト ボックス 42"/>
          <p:cNvSpPr txBox="1">
            <a:spLocks noChangeArrowheads="1"/>
          </p:cNvSpPr>
          <p:nvPr/>
        </p:nvSpPr>
        <p:spPr bwMode="auto">
          <a:xfrm>
            <a:off x="5097016" y="5907559"/>
            <a:ext cx="1335088" cy="215444"/>
          </a:xfrm>
          <a:prstGeom prst="rect">
            <a:avLst/>
          </a:prstGeom>
          <a:solidFill>
            <a:schemeClr val="bg1">
              <a:alpha val="7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/>
              <a:t>Lunch time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78" name="Picture 16" descr="R:\F117\F019\新体系\01共有キャビ\10テーマ別業務\76社内広報\01 サンデンプラザ\2018年サンデンプラザ\8月号\4_75周年　STQM世界大会\写真\その他\司会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2" t="31010" r="14240" b="26659"/>
          <a:stretch>
            <a:fillRect/>
          </a:stretch>
        </p:blipFill>
        <p:spPr bwMode="auto">
          <a:xfrm>
            <a:off x="5189686" y="3280986"/>
            <a:ext cx="18002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" descr="R:\F117\F019\新体系\01共有キャビ\10テーマ別業務\76社内広報\01 サンデンプラザ\2018年サンデンプラザ\8月号\4_75周年　STQM世界大会\写真\その他\展示\002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5" b="12408"/>
          <a:stretch>
            <a:fillRect/>
          </a:stretch>
        </p:blipFill>
        <p:spPr bwMode="auto">
          <a:xfrm>
            <a:off x="6609184" y="4220561"/>
            <a:ext cx="1408112" cy="695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テキスト ボックス 44"/>
          <p:cNvSpPr txBox="1">
            <a:spLocks noChangeArrowheads="1"/>
          </p:cNvSpPr>
          <p:nvPr/>
        </p:nvSpPr>
        <p:spPr bwMode="auto">
          <a:xfrm>
            <a:off x="5024197" y="3151878"/>
            <a:ext cx="1133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MC Members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81" name="Picture 16" descr="R:\F117\F019\新体系\01共有キャビ\10テーマ別業務\76社内広報\01 サンデンプラザ\2018年サンデンプラザ\8月号\4_75周年　STQM世界大会\写真\サークル&amp;表彰\昼休み\IMG_7573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1" t="13626" r="19974"/>
          <a:stretch>
            <a:fillRect/>
          </a:stretch>
        </p:blipFill>
        <p:spPr bwMode="auto">
          <a:xfrm rot="21349622">
            <a:off x="8228692" y="5124814"/>
            <a:ext cx="971550" cy="1006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9" t="20276" r="16402" b="29933"/>
          <a:stretch>
            <a:fillRect/>
          </a:stretch>
        </p:blipFill>
        <p:spPr bwMode="auto">
          <a:xfrm>
            <a:off x="5961112" y="1916832"/>
            <a:ext cx="8747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テキスト ボックス 35"/>
          <p:cNvSpPr txBox="1">
            <a:spLocks noChangeArrowheads="1"/>
          </p:cNvSpPr>
          <p:nvPr/>
        </p:nvSpPr>
        <p:spPr bwMode="auto">
          <a:xfrm>
            <a:off x="5882754" y="2708920"/>
            <a:ext cx="1277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6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Opening</a:t>
            </a:r>
            <a:r>
              <a:rPr lang="ja-JP" altLang="en-US" sz="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6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and Closing </a:t>
            </a:r>
            <a:r>
              <a:rPr lang="en-US" altLang="ja-JP" sz="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Declaration</a:t>
            </a:r>
            <a:endParaRPr lang="ja-JP" altLang="en-US" sz="6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Head of STQM Office</a:t>
            </a:r>
          </a:p>
          <a:p>
            <a:pPr eaLnBrk="1" hangingPunct="1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 Tadashi Yoshida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94" name="Picture 17" descr="R:\F117\F019\新体系\01共有キャビ\10テーマ別業務\76社内広報\01 サンデンプラザ\2018年サンデンプラザ\8月号\4_75周年　STQM世界大会\写真\その他\大和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0" t="24310" r="31582" b="40367"/>
          <a:stretch/>
        </p:blipFill>
        <p:spPr bwMode="auto">
          <a:xfrm>
            <a:off x="2821814" y="1869450"/>
            <a:ext cx="1465594" cy="105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テキスト ボックス 80"/>
          <p:cNvSpPr txBox="1">
            <a:spLocks noChangeArrowheads="1"/>
          </p:cNvSpPr>
          <p:nvPr/>
        </p:nvSpPr>
        <p:spPr bwMode="auto">
          <a:xfrm>
            <a:off x="488504" y="2922504"/>
            <a:ext cx="2000250" cy="55399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ts val="900"/>
              </a:lnSpc>
            </a:pPr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 </a:t>
            </a:r>
            <a:r>
              <a:rPr lang="en-US" altLang="ja-JP" sz="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would like each of you to utilize the SGA from now </a:t>
            </a:r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on.</a:t>
            </a:r>
            <a:r>
              <a:rPr lang="ja-JP" altLang="en-US" sz="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 </a:t>
            </a:r>
            <a:r>
              <a:rPr lang="en-US" altLang="ja-JP" sz="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would like to ask each of you act thoroughly to accomplish our mid-term plan by utilize SGA globally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7" name="テキスト ボックス 81"/>
          <p:cNvSpPr txBox="1">
            <a:spLocks noChangeArrowheads="1"/>
          </p:cNvSpPr>
          <p:nvPr/>
        </p:nvSpPr>
        <p:spPr bwMode="auto">
          <a:xfrm>
            <a:off x="2774504" y="2924944"/>
            <a:ext cx="2093913" cy="27699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Let's continue STQM activity as the valuable quality improvement activities for our customers.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>
            <a:off x="763836" y="1870224"/>
            <a:ext cx="1413964" cy="104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95077" y="1484784"/>
            <a:ext cx="2063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latin typeface="+mj-ea"/>
                <a:ea typeface="+mj-ea"/>
              </a:rPr>
              <a:t>Judge Chairman : </a:t>
            </a:r>
            <a:r>
              <a:rPr lang="en-US" altLang="ja-JP" sz="700" dirty="0" err="1" smtClean="0">
                <a:latin typeface="+mj-ea"/>
                <a:ea typeface="+mj-ea"/>
              </a:rPr>
              <a:t>Mr.Mitsunori</a:t>
            </a:r>
            <a:r>
              <a:rPr lang="en-US" altLang="ja-JP" sz="700" dirty="0" smtClean="0">
                <a:latin typeface="+mj-ea"/>
                <a:ea typeface="+mj-ea"/>
              </a:rPr>
              <a:t> </a:t>
            </a:r>
            <a:r>
              <a:rPr lang="en-US" altLang="ja-JP" sz="700" dirty="0" err="1" smtClean="0">
                <a:latin typeface="+mj-ea"/>
                <a:ea typeface="+mj-ea"/>
              </a:rPr>
              <a:t>Kodaka</a:t>
            </a:r>
            <a:endParaRPr lang="ja-JP" altLang="en-US" sz="700" dirty="0">
              <a:latin typeface="+mj-ea"/>
              <a:ea typeface="+mj-ea"/>
            </a:endParaRPr>
          </a:p>
          <a:p>
            <a:r>
              <a:rPr lang="en-US" altLang="ja-JP" sz="700" dirty="0" smtClean="0">
                <a:latin typeface="+mj-ea"/>
                <a:ea typeface="+mj-ea"/>
              </a:rPr>
              <a:t>(SDHD) Director </a:t>
            </a:r>
            <a:r>
              <a:rPr lang="en-US" altLang="ja-JP" sz="700" dirty="0">
                <a:latin typeface="+mj-ea"/>
                <a:ea typeface="+mj-ea"/>
              </a:rPr>
              <a:t>&amp; Senior Executive </a:t>
            </a:r>
            <a:endParaRPr lang="en-US" altLang="ja-JP" sz="700" dirty="0" smtClean="0">
              <a:latin typeface="+mj-ea"/>
              <a:ea typeface="+mj-ea"/>
            </a:endParaRPr>
          </a:p>
          <a:p>
            <a:r>
              <a:rPr lang="en-US" altLang="ja-JP" sz="700" dirty="0">
                <a:latin typeface="+mj-ea"/>
                <a:ea typeface="+mj-ea"/>
              </a:rPr>
              <a:t> </a:t>
            </a:r>
            <a:r>
              <a:rPr lang="en-US" altLang="ja-JP" sz="700" dirty="0" smtClean="0">
                <a:latin typeface="+mj-ea"/>
                <a:ea typeface="+mj-ea"/>
              </a:rPr>
              <a:t>           Corporate </a:t>
            </a:r>
            <a:r>
              <a:rPr lang="en-US" altLang="ja-JP" sz="700" dirty="0">
                <a:latin typeface="+mj-ea"/>
                <a:ea typeface="+mj-ea"/>
              </a:rPr>
              <a:t>Officer	</a:t>
            </a:r>
          </a:p>
          <a:p>
            <a:endParaRPr kumimoji="1" lang="ja-JP" altLang="en-US" sz="700" dirty="0">
              <a:latin typeface="+mj-ea"/>
              <a:ea typeface="+mj-ea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624189" y="1484784"/>
            <a:ext cx="2063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Organizer In </a:t>
            </a:r>
            <a:r>
              <a:rPr lang="en-US" altLang="ja-JP" sz="8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Japan</a:t>
            </a:r>
            <a:r>
              <a:rPr lang="en-US" altLang="ja-JP" sz="700" dirty="0" smtClean="0">
                <a:latin typeface="+mj-ea"/>
                <a:ea typeface="+mj-ea"/>
              </a:rPr>
              <a:t>: </a:t>
            </a:r>
            <a:r>
              <a:rPr lang="en-US" altLang="ja-JP" sz="700" dirty="0" err="1" smtClean="0">
                <a:latin typeface="+mj-ea"/>
                <a:ea typeface="+mj-ea"/>
              </a:rPr>
              <a:t>Mr.Akihiro</a:t>
            </a:r>
            <a:r>
              <a:rPr lang="en-US" altLang="ja-JP" sz="700" dirty="0" smtClean="0">
                <a:latin typeface="+mj-ea"/>
                <a:ea typeface="+mj-ea"/>
              </a:rPr>
              <a:t> Yamato</a:t>
            </a:r>
            <a:endParaRPr lang="ja-JP" altLang="en-US" sz="700" dirty="0">
              <a:latin typeface="+mj-ea"/>
              <a:ea typeface="+mj-ea"/>
            </a:endParaRPr>
          </a:p>
          <a:p>
            <a:r>
              <a:rPr lang="en-US" altLang="ja-JP" sz="700" dirty="0" smtClean="0">
                <a:latin typeface="+mj-ea"/>
                <a:ea typeface="+mj-ea"/>
              </a:rPr>
              <a:t>(SDHD) </a:t>
            </a:r>
            <a:r>
              <a:rPr lang="en-US" altLang="ja-JP" sz="800" dirty="0" smtClean="0"/>
              <a:t> </a:t>
            </a:r>
            <a:r>
              <a:rPr lang="en-US" altLang="ja-JP" sz="800" dirty="0"/>
              <a:t>Executive Corporate Officer	</a:t>
            </a:r>
          </a:p>
        </p:txBody>
      </p:sp>
      <p:sp>
        <p:nvSpPr>
          <p:cNvPr id="73" name="テキスト ボックス 4"/>
          <p:cNvSpPr txBox="1">
            <a:spLocks noChangeArrowheads="1"/>
          </p:cNvSpPr>
          <p:nvPr/>
        </p:nvSpPr>
        <p:spPr bwMode="auto">
          <a:xfrm>
            <a:off x="1548970" y="3617466"/>
            <a:ext cx="12112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6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-STQM </a:t>
            </a:r>
            <a:r>
              <a:rPr lang="en-US" altLang="ja-JP" sz="600" b="1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Experience@STC</a:t>
            </a:r>
            <a:r>
              <a:rPr lang="en-US" altLang="ja-JP" sz="6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-</a:t>
            </a:r>
            <a:endParaRPr lang="en-US" altLang="ja-JP" sz="6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endParaRPr lang="ja-JP" altLang="en-US" sz="600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84" name="テキスト ボックス 11"/>
          <p:cNvSpPr txBox="1">
            <a:spLocks noChangeArrowheads="1"/>
          </p:cNvSpPr>
          <p:nvPr/>
        </p:nvSpPr>
        <p:spPr bwMode="auto">
          <a:xfrm>
            <a:off x="1585577" y="4803382"/>
            <a:ext cx="12730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700" b="1" dirty="0" smtClean="0">
                <a:solidFill>
                  <a:srgbClr val="000000"/>
                </a:solidFill>
                <a:latin typeface="Meiryo UI"/>
              </a:rPr>
              <a:t>-Innovation </a:t>
            </a:r>
            <a:r>
              <a:rPr lang="en-US" altLang="ja-JP" sz="700" b="1" dirty="0">
                <a:solidFill>
                  <a:srgbClr val="000000"/>
                </a:solidFill>
                <a:latin typeface="Meiryo UI"/>
              </a:rPr>
              <a:t>in Development </a:t>
            </a:r>
            <a:r>
              <a:rPr lang="en-US" altLang="ja-JP" sz="700" b="1" dirty="0" smtClean="0">
                <a:solidFill>
                  <a:srgbClr val="000000"/>
                </a:solidFill>
                <a:latin typeface="Meiryo UI"/>
              </a:rPr>
              <a:t>process-</a:t>
            </a:r>
            <a:endParaRPr lang="ja-JP" altLang="en-US" sz="600" b="1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85" name="正方形/長方形 1"/>
          <p:cNvSpPr>
            <a:spLocks noChangeArrowheads="1"/>
          </p:cNvSpPr>
          <p:nvPr/>
        </p:nvSpPr>
        <p:spPr bwMode="auto">
          <a:xfrm>
            <a:off x="1631504" y="5097378"/>
            <a:ext cx="1123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 introduced IT tools "i QUAVIS" for the purpose of improving the skills of engineers and supporting creative work. </a:t>
            </a:r>
            <a:endParaRPr lang="en-US" altLang="ja-JP" sz="5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To satisfy the customer, the technician must do more creative job with smile.</a:t>
            </a:r>
          </a:p>
        </p:txBody>
      </p:sp>
      <p:sp>
        <p:nvSpPr>
          <p:cNvPr id="86" name="テキスト ボックス 11"/>
          <p:cNvSpPr txBox="1">
            <a:spLocks noChangeArrowheads="1"/>
          </p:cNvSpPr>
          <p:nvPr/>
        </p:nvSpPr>
        <p:spPr bwMode="auto">
          <a:xfrm>
            <a:off x="3594100" y="3633836"/>
            <a:ext cx="1358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600" b="1" dirty="0" smtClean="0">
                <a:solidFill>
                  <a:srgbClr val="000000"/>
                </a:solidFill>
                <a:latin typeface="Meiryo UI"/>
              </a:rPr>
              <a:t>-</a:t>
            </a:r>
            <a:r>
              <a:rPr lang="en-US" altLang="ja-JP" sz="600" b="1" dirty="0">
                <a:solidFill>
                  <a:srgbClr val="000000"/>
                </a:solidFill>
                <a:latin typeface="Meiryo UI"/>
              </a:rPr>
              <a:t>Co-creation activity with </a:t>
            </a:r>
            <a:endParaRPr lang="en-US" altLang="ja-JP" sz="600" b="1" dirty="0" smtClean="0">
              <a:solidFill>
                <a:srgbClr val="000000"/>
              </a:solidFill>
              <a:latin typeface="Meiryo UI"/>
            </a:endParaRPr>
          </a:p>
          <a:p>
            <a:pPr fontAlgn="ctr"/>
            <a:r>
              <a:rPr lang="en-US" altLang="ja-JP" sz="600" b="1" dirty="0">
                <a:solidFill>
                  <a:srgbClr val="000000"/>
                </a:solidFill>
                <a:latin typeface="Meiryo UI"/>
              </a:rPr>
              <a:t> </a:t>
            </a:r>
            <a:r>
              <a:rPr lang="en-US" altLang="ja-JP" sz="600" b="1" dirty="0" smtClean="0">
                <a:solidFill>
                  <a:srgbClr val="000000"/>
                </a:solidFill>
                <a:latin typeface="Meiryo UI"/>
              </a:rPr>
              <a:t>supplier </a:t>
            </a:r>
            <a:r>
              <a:rPr lang="ja-JP" altLang="en-US" sz="600" b="1" dirty="0" smtClean="0">
                <a:solidFill>
                  <a:srgbClr val="000000"/>
                </a:solidFill>
                <a:latin typeface="Meiryo UI"/>
              </a:rPr>
              <a:t> </a:t>
            </a:r>
            <a:r>
              <a:rPr lang="en-US" altLang="ja-JP" sz="600" b="1" dirty="0">
                <a:solidFill>
                  <a:srgbClr val="000000"/>
                </a:solidFill>
                <a:latin typeface="Meiryo UI"/>
              </a:rPr>
              <a:t>(Σ127 Activity</a:t>
            </a:r>
            <a:r>
              <a:rPr lang="en-US" altLang="ja-JP" sz="600" b="1" dirty="0" smtClean="0">
                <a:solidFill>
                  <a:srgbClr val="000000"/>
                </a:solidFill>
                <a:latin typeface="Meiryo UI"/>
              </a:rPr>
              <a:t>) -</a:t>
            </a:r>
            <a:endParaRPr lang="ja-JP" altLang="en-US" sz="500" b="1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88" name="正方形/長方形 1"/>
          <p:cNvSpPr>
            <a:spLocks noChangeArrowheads="1"/>
          </p:cNvSpPr>
          <p:nvPr/>
        </p:nvSpPr>
        <p:spPr bwMode="auto">
          <a:xfrm>
            <a:off x="3656856" y="3880098"/>
            <a:ext cx="128934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”Σ 127" means the gathering of the power of 127 suppliers.</a:t>
            </a:r>
          </a:p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In order to improve the quality of procured parts, we have been implementing in educating suppliers for 25 years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Suppliers are aiming to present at the world convention as a representative circle of Japan bloc.</a:t>
            </a:r>
          </a:p>
        </p:txBody>
      </p:sp>
      <p:sp>
        <p:nvSpPr>
          <p:cNvPr id="89" name="テキスト ボックス 11"/>
          <p:cNvSpPr txBox="1">
            <a:spLocks noChangeArrowheads="1"/>
          </p:cNvSpPr>
          <p:nvPr/>
        </p:nvSpPr>
        <p:spPr bwMode="auto">
          <a:xfrm>
            <a:off x="3656856" y="4822432"/>
            <a:ext cx="12127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fontAlgn="ctr"/>
            <a:r>
              <a:rPr lang="en-US" altLang="ja-JP" sz="700" b="1" dirty="0">
                <a:solidFill>
                  <a:srgbClr val="000000"/>
                </a:solidFill>
                <a:latin typeface="Meiryo UI"/>
              </a:rPr>
              <a:t>-We are </a:t>
            </a:r>
            <a:r>
              <a:rPr lang="en-US" altLang="ja-JP" sz="700" b="1" dirty="0" smtClean="0">
                <a:solidFill>
                  <a:srgbClr val="000000"/>
                </a:solidFill>
                <a:latin typeface="Meiryo UI"/>
              </a:rPr>
              <a:t>hell-bent </a:t>
            </a:r>
            <a:r>
              <a:rPr lang="en-US" altLang="ja-JP" sz="700" b="1" dirty="0">
                <a:solidFill>
                  <a:srgbClr val="000000"/>
                </a:solidFill>
                <a:latin typeface="Meiryo UI"/>
              </a:rPr>
              <a:t>on going for the top</a:t>
            </a:r>
            <a:r>
              <a:rPr lang="en-US" altLang="ja-JP" sz="700" b="1" dirty="0" smtClean="0">
                <a:solidFill>
                  <a:srgbClr val="000000"/>
                </a:solidFill>
                <a:latin typeface="Meiryo UI"/>
              </a:rPr>
              <a:t>!! -</a:t>
            </a:r>
            <a:endParaRPr lang="ja-JP" altLang="en-US" sz="600" b="1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0" name="正方形/長方形 1"/>
          <p:cNvSpPr>
            <a:spLocks noChangeArrowheads="1"/>
          </p:cNvSpPr>
          <p:nvPr/>
        </p:nvSpPr>
        <p:spPr bwMode="auto">
          <a:xfrm>
            <a:off x="3656856" y="5103728"/>
            <a:ext cx="12893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 devised "Sweating Map" as a tool to improve communication at the workplace. Along with the growth of the circle member's mind, it has evolved into "Treasure Map" to "Smile Map".</a:t>
            </a:r>
          </a:p>
          <a:p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Through SGA we have </a:t>
            </a:r>
            <a:r>
              <a:rPr lang="en-US" altLang="ja-JP" sz="5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built </a:t>
            </a:r>
            <a:r>
              <a:rPr lang="en-US" altLang="ja-JP" sz="5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 strong team work.</a:t>
            </a:r>
          </a:p>
        </p:txBody>
      </p:sp>
      <p:sp>
        <p:nvSpPr>
          <p:cNvPr id="91" name="テキスト ボックス 35"/>
          <p:cNvSpPr txBox="1">
            <a:spLocks noChangeArrowheads="1"/>
          </p:cNvSpPr>
          <p:nvPr/>
        </p:nvSpPr>
        <p:spPr bwMode="auto">
          <a:xfrm>
            <a:off x="8126462" y="2814184"/>
            <a:ext cx="12779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fontAlgn="ctr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Main Hall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8" name="テキスト ボックス 35"/>
          <p:cNvSpPr txBox="1">
            <a:spLocks noChangeArrowheads="1"/>
          </p:cNvSpPr>
          <p:nvPr/>
        </p:nvSpPr>
        <p:spPr bwMode="auto">
          <a:xfrm>
            <a:off x="7688494" y="3097302"/>
            <a:ext cx="12779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fontAlgn="ctr"/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Satellite</a:t>
            </a:r>
            <a:r>
              <a:rPr lang="ja-JP" altLang="en-US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en-US" altLang="ja-JP" sz="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Hall</a:t>
            </a:r>
            <a:endParaRPr lang="ja-JP" altLang="en-US" sz="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692721"/>
            <a:ext cx="841674" cy="79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</a:t>
            </a:r>
            <a:r>
              <a:rPr lang="ja-JP" altLang="en-US" dirty="0"/>
              <a:t> </a:t>
            </a:r>
            <a:r>
              <a:rPr lang="en-US" altLang="ja-JP" dirty="0" smtClean="0"/>
              <a:t>11th STQM World Convention</a:t>
            </a:r>
            <a:br>
              <a:rPr lang="en-US" altLang="ja-JP" dirty="0" smtClean="0"/>
            </a:br>
            <a:r>
              <a:rPr lang="en-US" altLang="ja-JP" sz="1800" dirty="0" smtClean="0"/>
              <a:t>-Aiming to realize Kaizen Activity for Next Growth-</a:t>
            </a:r>
            <a:endParaRPr kumimoji="1" lang="ja-JP" altLang="en-US" sz="18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SDHD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Aug.1.2018</a:t>
            </a:r>
            <a:endParaRPr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3737" r="50522" b="24176"/>
          <a:stretch/>
        </p:blipFill>
        <p:spPr bwMode="auto">
          <a:xfrm>
            <a:off x="7905328" y="913582"/>
            <a:ext cx="535484" cy="43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円/楕円 70"/>
          <p:cNvSpPr/>
          <p:nvPr/>
        </p:nvSpPr>
        <p:spPr>
          <a:xfrm>
            <a:off x="4929634" y="4005064"/>
            <a:ext cx="4487862" cy="20282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6" name="円/楕円 85"/>
          <p:cNvSpPr/>
          <p:nvPr/>
        </p:nvSpPr>
        <p:spPr>
          <a:xfrm>
            <a:off x="4577819" y="1707135"/>
            <a:ext cx="4752364" cy="21637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439880" y="1588146"/>
            <a:ext cx="3745111" cy="24829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8" name="テキスト ボックス 21"/>
          <p:cNvSpPr txBox="1">
            <a:spLocks noChangeArrowheads="1"/>
          </p:cNvSpPr>
          <p:nvPr/>
        </p:nvSpPr>
        <p:spPr bwMode="auto">
          <a:xfrm>
            <a:off x="1115302" y="1484784"/>
            <a:ext cx="7588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Learn more "SANDEN</a:t>
            </a:r>
            <a:r>
              <a:rPr lang="en-US" altLang="ja-JP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"! ~ </a:t>
            </a:r>
            <a:r>
              <a:rPr lang="en-US" altLang="ja-JP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Sanden Road tour~</a:t>
            </a:r>
            <a:endParaRPr lang="ja-JP" altLang="en-US" b="1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89" name="テキスト ボックス 20"/>
          <p:cNvSpPr txBox="1">
            <a:spLocks noChangeArrowheads="1"/>
          </p:cNvSpPr>
          <p:nvPr/>
        </p:nvSpPr>
        <p:spPr bwMode="auto">
          <a:xfrm>
            <a:off x="423688" y="1872506"/>
            <a:ext cx="410015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①</a:t>
            </a:r>
            <a:r>
              <a:rPr lang="en-US" altLang="ja-JP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R&amp;D Expo @ SGCT (Products </a:t>
            </a:r>
            <a:r>
              <a:rPr lang="en-US" altLang="ja-JP" sz="105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· Advanced technology)</a:t>
            </a:r>
            <a:endParaRPr lang="ja-JP" altLang="en-US" sz="1050" b="1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90" name="図 27" descr="IMG_1085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3" y="2143373"/>
            <a:ext cx="195262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タイトル 1"/>
          <p:cNvSpPr txBox="1">
            <a:spLocks/>
          </p:cNvSpPr>
          <p:nvPr/>
        </p:nvSpPr>
        <p:spPr bwMode="auto">
          <a:xfrm>
            <a:off x="492268" y="3356992"/>
            <a:ext cx="32162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>
                <a:latin typeface="+mn-ea"/>
                <a:ea typeface="+mn-ea"/>
                <a:cs typeface="Meiryo UI" pitchFamily="50" charset="-128"/>
              </a:rPr>
              <a:t>Everyone is interested in home appliances and old products  that Sanden had  once produced.</a:t>
            </a:r>
            <a:endParaRPr lang="ja-JP" altLang="en-US" sz="800" dirty="0">
              <a:latin typeface="+mn-ea"/>
              <a:ea typeface="+mn-ea"/>
              <a:cs typeface="Meiryo UI" pitchFamily="50" charset="-128"/>
            </a:endParaRPr>
          </a:p>
        </p:txBody>
      </p:sp>
      <p:sp>
        <p:nvSpPr>
          <p:cNvPr id="92" name="右矢印 91"/>
          <p:cNvSpPr/>
          <p:nvPr/>
        </p:nvSpPr>
        <p:spPr>
          <a:xfrm>
            <a:off x="3802205" y="2837434"/>
            <a:ext cx="665163" cy="863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13516" r="14667"/>
          <a:stretch>
            <a:fillRect/>
          </a:stretch>
        </p:blipFill>
        <p:spPr bwMode="auto">
          <a:xfrm>
            <a:off x="7620229" y="2093215"/>
            <a:ext cx="1524000" cy="11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タイトル 1"/>
          <p:cNvSpPr txBox="1">
            <a:spLocks/>
          </p:cNvSpPr>
          <p:nvPr/>
        </p:nvSpPr>
        <p:spPr bwMode="auto">
          <a:xfrm>
            <a:off x="7314041" y="3156523"/>
            <a:ext cx="1959439" cy="4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"</a:t>
            </a:r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Why was this </a:t>
            </a:r>
            <a:r>
              <a:rPr lang="en-US" altLang="ja-JP" sz="800" dirty="0" err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Karakuri</a:t>
            </a:r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created?"</a:t>
            </a:r>
          </a:p>
          <a:p>
            <a:pPr eaLnBrk="1" hangingPunct="1"/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"How does this mechanism help?"</a:t>
            </a:r>
            <a:endParaRPr lang="ja-JP" altLang="en-US" sz="8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95" name="図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20041" r="-2"/>
          <a:stretch>
            <a:fillRect/>
          </a:stretch>
        </p:blipFill>
        <p:spPr bwMode="auto">
          <a:xfrm>
            <a:off x="4577819" y="2062734"/>
            <a:ext cx="1573213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タイトル 1"/>
          <p:cNvSpPr txBox="1">
            <a:spLocks/>
          </p:cNvSpPr>
          <p:nvPr/>
        </p:nvSpPr>
        <p:spPr bwMode="auto">
          <a:xfrm>
            <a:off x="4448944" y="3225676"/>
            <a:ext cx="2196948" cy="23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Explainer about </a:t>
            </a:r>
            <a:r>
              <a:rPr lang="en-US" altLang="ja-JP" sz="800" dirty="0" err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Karakuri</a:t>
            </a:r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Improvement.</a:t>
            </a:r>
          </a:p>
          <a:p>
            <a:pPr eaLnBrk="1" hangingPunct="1"/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Mr. Katsuhiko Saito</a:t>
            </a:r>
          </a:p>
        </p:txBody>
      </p:sp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r="10951" b="41434"/>
          <a:stretch>
            <a:fillRect/>
          </a:stretch>
        </p:blipFill>
        <p:spPr bwMode="auto">
          <a:xfrm>
            <a:off x="6256415" y="2119409"/>
            <a:ext cx="12827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テキスト ボックス 20"/>
          <p:cNvSpPr txBox="1">
            <a:spLocks noChangeArrowheads="1"/>
          </p:cNvSpPr>
          <p:nvPr/>
        </p:nvSpPr>
        <p:spPr bwMode="auto">
          <a:xfrm>
            <a:off x="4600153" y="1865884"/>
            <a:ext cx="424127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②</a:t>
            </a:r>
            <a:r>
              <a:rPr lang="en-US" altLang="ja-JP" sz="105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Exhibition of </a:t>
            </a:r>
            <a:r>
              <a:rPr lang="en-US" altLang="ja-JP" sz="1050" b="1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Karakuri</a:t>
            </a:r>
            <a:r>
              <a:rPr lang="ja-JP" altLang="en-US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en-US" altLang="ja-JP" sz="105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(Originality and ingenuity)</a:t>
            </a:r>
            <a:endParaRPr lang="en-US" altLang="ja-JP" sz="1050" b="1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9" name="右矢印 98"/>
          <p:cNvSpPr/>
          <p:nvPr/>
        </p:nvSpPr>
        <p:spPr>
          <a:xfrm rot="5400000">
            <a:off x="8399596" y="3366095"/>
            <a:ext cx="454499" cy="863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100" name="図 4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t="26291" b="10847"/>
          <a:stretch/>
        </p:blipFill>
        <p:spPr bwMode="auto">
          <a:xfrm>
            <a:off x="7637908" y="4186337"/>
            <a:ext cx="1687512" cy="7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テキスト ボックス 41"/>
          <p:cNvSpPr txBox="1">
            <a:spLocks noChangeArrowheads="1"/>
          </p:cNvSpPr>
          <p:nvPr/>
        </p:nvSpPr>
        <p:spPr bwMode="auto">
          <a:xfrm>
            <a:off x="7627838" y="4873855"/>
            <a:ext cx="1789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 you know the origin of the </a:t>
            </a:r>
            <a:endParaRPr lang="en-US" altLang="ja-JP" sz="8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/>
            <a:r>
              <a:rPr lang="en-US" altLang="ja-JP" sz="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Sanden logo?</a:t>
            </a:r>
            <a:endParaRPr lang="ja-JP" altLang="en-US" sz="8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02" name="テキスト ボックス 20"/>
          <p:cNvSpPr txBox="1">
            <a:spLocks noChangeArrowheads="1"/>
          </p:cNvSpPr>
          <p:nvPr/>
        </p:nvSpPr>
        <p:spPr bwMode="auto">
          <a:xfrm>
            <a:off x="5745088" y="3797895"/>
            <a:ext cx="33051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③</a:t>
            </a:r>
            <a:r>
              <a:rPr lang="en-US" altLang="ja-JP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Sanden Global Center of History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1050" b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(Founder's </a:t>
            </a:r>
            <a:r>
              <a:rPr lang="en-US" altLang="ja-JP" sz="105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history)</a:t>
            </a:r>
          </a:p>
        </p:txBody>
      </p:sp>
      <p:pic>
        <p:nvPicPr>
          <p:cNvPr id="103" name="図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2" t="17702" r="7863" b="7217"/>
          <a:stretch>
            <a:fillRect/>
          </a:stretch>
        </p:blipFill>
        <p:spPr bwMode="auto">
          <a:xfrm>
            <a:off x="5729733" y="4181575"/>
            <a:ext cx="1792287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テキスト ボックス 44"/>
          <p:cNvSpPr txBox="1">
            <a:spLocks noChangeArrowheads="1"/>
          </p:cNvSpPr>
          <p:nvPr/>
        </p:nvSpPr>
        <p:spPr bwMode="auto">
          <a:xfrm>
            <a:off x="5701158" y="5411887"/>
            <a:ext cx="1849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r>
              <a:rPr lang="en-US" altLang="ja-JP" sz="800" dirty="0">
                <a:latin typeface="+mn-ea"/>
                <a:ea typeface="+mn-ea"/>
              </a:rPr>
              <a:t>Everyone who listens </a:t>
            </a:r>
            <a:r>
              <a:rPr lang="en-US" altLang="ja-JP" sz="800" dirty="0" smtClean="0">
                <a:latin typeface="+mn-ea"/>
                <a:ea typeface="+mn-ea"/>
              </a:rPr>
              <a:t>to the episode of  Founder’s mother.</a:t>
            </a:r>
            <a:endParaRPr lang="en-US" altLang="ja-JP" sz="600" dirty="0">
              <a:latin typeface="+mn-ea"/>
              <a:ea typeface="+mn-ea"/>
              <a:cs typeface="Meiryo UI" pitchFamily="50" charset="-128"/>
            </a:endParaRPr>
          </a:p>
        </p:txBody>
      </p:sp>
      <p:sp>
        <p:nvSpPr>
          <p:cNvPr id="105" name="テキスト ボックス 46"/>
          <p:cNvSpPr txBox="1">
            <a:spLocks noChangeArrowheads="1"/>
          </p:cNvSpPr>
          <p:nvPr/>
        </p:nvSpPr>
        <p:spPr bwMode="auto">
          <a:xfrm>
            <a:off x="6256415" y="5993730"/>
            <a:ext cx="32267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800" dirty="0">
                <a:latin typeface="+mn-ea"/>
                <a:ea typeface="+mn-ea"/>
                <a:cs typeface="Meiryo UI" pitchFamily="50" charset="-128"/>
              </a:rPr>
              <a:t>Together with the three great founders of </a:t>
            </a:r>
            <a:r>
              <a:rPr lang="en-US" altLang="ja-JP" sz="800" dirty="0" smtClean="0">
                <a:latin typeface="+mn-ea"/>
                <a:ea typeface="+mn-ea"/>
                <a:cs typeface="Meiryo UI" pitchFamily="50" charset="-128"/>
              </a:rPr>
              <a:t>Sanden.</a:t>
            </a:r>
            <a:endParaRPr lang="ja-JP" altLang="en-US" sz="800" dirty="0">
              <a:latin typeface="+mn-ea"/>
              <a:ea typeface="+mn-ea"/>
              <a:cs typeface="Meiryo UI" pitchFamily="50" charset="-128"/>
            </a:endParaRP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30" y="4090070"/>
            <a:ext cx="2139950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タイトル 1"/>
          <p:cNvSpPr txBox="1">
            <a:spLocks/>
          </p:cNvSpPr>
          <p:nvPr/>
        </p:nvSpPr>
        <p:spPr bwMode="auto">
          <a:xfrm>
            <a:off x="416496" y="3858567"/>
            <a:ext cx="21875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>
                <a:latin typeface="+mn-ea"/>
                <a:ea typeface="+mn-ea"/>
                <a:cs typeface="Meiryo UI" pitchFamily="50" charset="-128"/>
              </a:rPr>
              <a:t>Commemorative photo with everyone!</a:t>
            </a:r>
          </a:p>
        </p:txBody>
      </p:sp>
      <p:pic>
        <p:nvPicPr>
          <p:cNvPr id="109" name="Picture 2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3392338"/>
            <a:ext cx="1647825" cy="162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5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43" y="2137023"/>
            <a:ext cx="1100137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6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08" y="5159475"/>
            <a:ext cx="16922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t="21962" r="14098" b="8447"/>
          <a:stretch/>
        </p:blipFill>
        <p:spPr bwMode="auto">
          <a:xfrm>
            <a:off x="3326539" y="5112982"/>
            <a:ext cx="1921999" cy="109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図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5" y="5123308"/>
            <a:ext cx="1688739" cy="112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9" t="25285"/>
          <a:stretch/>
        </p:blipFill>
        <p:spPr bwMode="auto">
          <a:xfrm>
            <a:off x="4418930" y="3538316"/>
            <a:ext cx="1215066" cy="74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右矢印 36"/>
          <p:cNvSpPr/>
          <p:nvPr/>
        </p:nvSpPr>
        <p:spPr>
          <a:xfrm flipH="1">
            <a:off x="4896710" y="4283350"/>
            <a:ext cx="704362" cy="863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8" name="タイトル 1"/>
          <p:cNvSpPr txBox="1">
            <a:spLocks/>
          </p:cNvSpPr>
          <p:nvPr/>
        </p:nvSpPr>
        <p:spPr bwMode="auto">
          <a:xfrm>
            <a:off x="2605230" y="4793894"/>
            <a:ext cx="262425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800" dirty="0">
                <a:latin typeface="+mn-ea"/>
                <a:ea typeface="+mn-ea"/>
                <a:cs typeface="Meiryo UI" pitchFamily="50" charset="-128"/>
              </a:rPr>
              <a:t>This is the old Sanden logo.</a:t>
            </a:r>
          </a:p>
          <a:p>
            <a:pPr eaLnBrk="1" hangingPunct="1"/>
            <a:r>
              <a:rPr lang="en-US" altLang="ja-JP" sz="800" dirty="0">
                <a:latin typeface="+mn-ea"/>
                <a:ea typeface="+mn-ea"/>
                <a:cs typeface="Meiryo UI" pitchFamily="50" charset="-128"/>
              </a:rPr>
              <a:t>O</a:t>
            </a:r>
            <a:r>
              <a:rPr lang="en-US" altLang="ja-JP" sz="800" dirty="0" smtClean="0">
                <a:latin typeface="+mn-ea"/>
                <a:ea typeface="+mn-ea"/>
                <a:cs typeface="Meiryo UI" pitchFamily="50" charset="-128"/>
              </a:rPr>
              <a:t>wl…They imagined to shine on the lights </a:t>
            </a:r>
          </a:p>
          <a:p>
            <a:pPr eaLnBrk="1" hangingPunct="1"/>
            <a:r>
              <a:rPr lang="en-US" altLang="ja-JP" sz="800" dirty="0" smtClean="0">
                <a:latin typeface="+mn-ea"/>
                <a:ea typeface="+mn-ea"/>
                <a:cs typeface="Meiryo UI" pitchFamily="50" charset="-128"/>
              </a:rPr>
              <a:t>to the dark with big bright eyes.</a:t>
            </a:r>
            <a:endParaRPr lang="en-US" altLang="ja-JP" sz="800" dirty="0">
              <a:latin typeface="+mn-ea"/>
              <a:ea typeface="+mn-ea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69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692721"/>
            <a:ext cx="841674" cy="79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</a:t>
            </a:r>
            <a:r>
              <a:rPr lang="ja-JP" altLang="en-US" dirty="0"/>
              <a:t> </a:t>
            </a:r>
            <a:r>
              <a:rPr lang="en-US" altLang="ja-JP" dirty="0" smtClean="0"/>
              <a:t>11th STQM World Convention</a:t>
            </a:r>
            <a:br>
              <a:rPr lang="en-US" altLang="ja-JP" dirty="0" smtClean="0"/>
            </a:br>
            <a:r>
              <a:rPr lang="en-US" altLang="ja-JP" sz="1800" dirty="0" smtClean="0"/>
              <a:t>-Aiming to realize Kaizen Activity for Next Growth-</a:t>
            </a:r>
            <a:endParaRPr kumimoji="1" lang="ja-JP" altLang="en-US" sz="18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SDHD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Aug.1.2018</a:t>
            </a:r>
            <a:endParaRPr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3737" r="50522" b="24176"/>
          <a:stretch/>
        </p:blipFill>
        <p:spPr bwMode="auto">
          <a:xfrm>
            <a:off x="7873900" y="913582"/>
            <a:ext cx="535484" cy="43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34692" r="10445" b="16667"/>
          <a:stretch>
            <a:fillRect/>
          </a:stretch>
        </p:blipFill>
        <p:spPr bwMode="auto">
          <a:xfrm>
            <a:off x="585837" y="3160887"/>
            <a:ext cx="1533525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3" descr="R:\F117\F019\新体系\01共有キャビ\10テーマ別業務\76社内広報\01 サンデンプラザ\2018年サンデンプラザ\8月号\4_75周年　STQM世界大会\写真\レセプション&amp;アテンド\書道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5" t="38908" r="5992" b="5048"/>
          <a:stretch>
            <a:fillRect/>
          </a:stretch>
        </p:blipFill>
        <p:spPr bwMode="auto">
          <a:xfrm>
            <a:off x="2188230" y="3126325"/>
            <a:ext cx="2448271" cy="113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6" descr="R:\F117\F019\新体系\01共有キャビ\10テーマ別業務\76社内広報\01 サンデンプラザ\2018年サンデンプラザ\8月号\4_75周年　STQM世界大会\写真\レセプション&amp;アテンド\IMG_171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67" y="4341628"/>
            <a:ext cx="1045145" cy="69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4" t="38105"/>
          <a:stretch/>
        </p:blipFill>
        <p:spPr bwMode="auto">
          <a:xfrm>
            <a:off x="4686226" y="3129485"/>
            <a:ext cx="1058862" cy="601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3" descr="R:\F117\F019\新体系\01共有キャビ\10テーマ別業務\76社内広報\01 サンデンプラザ\2018年サンデンプラザ\8月号\4_75周年　STQM世界大会\写真\レセプション&amp;アテンド\デザート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358">
            <a:off x="427887" y="5004999"/>
            <a:ext cx="1835295" cy="1162333"/>
          </a:xfrm>
          <a:prstGeom prst="ellipse">
            <a:avLst/>
          </a:prstGeom>
          <a:ln>
            <a:solidFill>
              <a:schemeClr val="tx1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"/>
          <a:stretch>
            <a:fillRect/>
          </a:stretch>
        </p:blipFill>
        <p:spPr bwMode="auto">
          <a:xfrm>
            <a:off x="558892" y="1844824"/>
            <a:ext cx="518795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70"/>
          <a:stretch/>
        </p:blipFill>
        <p:spPr bwMode="auto">
          <a:xfrm>
            <a:off x="4686227" y="3742617"/>
            <a:ext cx="1058862" cy="74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7" descr="R:\F117\F019\新体系\01共有キャビ\10テーマ別業務\76社内広報\01 サンデンプラザ\2018年サンデンプラザ\8月号\4_75周年　STQM世界大会\写真\レセプション&amp;アテンド\うちわ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 r="10368"/>
          <a:stretch>
            <a:fillRect/>
          </a:stretch>
        </p:blipFill>
        <p:spPr bwMode="auto">
          <a:xfrm>
            <a:off x="2225945" y="4311283"/>
            <a:ext cx="847725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9303"/>
          <a:stretch>
            <a:fillRect/>
          </a:stretch>
        </p:blipFill>
        <p:spPr bwMode="auto">
          <a:xfrm>
            <a:off x="571708" y="4005064"/>
            <a:ext cx="1547654" cy="95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5" descr="R:\F117\F019\新体系\01共有キャビ\10テーマ別業務\76社内広報\01 サンデンプラザ\2018年サンデンプラザ\8月号\4_75周年　STQM世界大会\写真\レセプション&amp;アテンド\ダンス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t="35143" r="20454" b="12733"/>
          <a:stretch>
            <a:fillRect/>
          </a:stretch>
        </p:blipFill>
        <p:spPr bwMode="auto">
          <a:xfrm>
            <a:off x="4211191" y="4285247"/>
            <a:ext cx="1225550" cy="7858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写真: 本庄祇園祭！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2025178"/>
            <a:ext cx="3311922" cy="2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0" descr="R:\F117\F019\新体系\01共有キャビ\10テーマ別業務\76社内広報\01 サンデンプラザ\2018年サンデンプラザ\8月号\4_75周年　STQM世界大会\写真\レセプション&amp;アテンド\アテンドメンバー\IMG_327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2" b="40591"/>
          <a:stretch>
            <a:fillRect/>
          </a:stretch>
        </p:blipFill>
        <p:spPr bwMode="auto">
          <a:xfrm>
            <a:off x="7101878" y="3817488"/>
            <a:ext cx="1437004" cy="9729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3367312"/>
            <a:ext cx="848135" cy="1429840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3375732"/>
            <a:ext cx="899784" cy="1428567"/>
          </a:xfrm>
          <a:prstGeom prst="rect">
            <a:avLst/>
          </a:prstGeom>
          <a:noFill/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943" y="4829903"/>
            <a:ext cx="1800200" cy="132040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45" y="5102245"/>
            <a:ext cx="884337" cy="77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75588" y="1511999"/>
            <a:ext cx="5169500" cy="276999"/>
          </a:xfrm>
          <a:prstGeom prst="rect">
            <a:avLst/>
          </a:prstGeom>
          <a:pattFill prst="lgCheck">
            <a:fgClr>
              <a:srgbClr val="FFC000"/>
            </a:fgClr>
            <a:bgClr>
              <a:schemeClr val="bg1"/>
            </a:bgClr>
          </a:pattFill>
        </p:spPr>
        <p:txBody>
          <a:bodyPr wrap="square" tIns="0" bIns="0" rtlCol="0">
            <a:spAutoFit/>
          </a:bodyPr>
          <a:lstStyle/>
          <a:p>
            <a:r>
              <a:rPr kumimoji="1" lang="en-US" altLang="ja-JP" b="1" dirty="0" smtClean="0">
                <a:latin typeface="+mn-ea"/>
              </a:rPr>
              <a:t>Reception after World Convention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79728" y="1476073"/>
            <a:ext cx="3337322" cy="492443"/>
          </a:xfrm>
          <a:prstGeom prst="rect">
            <a:avLst/>
          </a:prstGeom>
          <a:pattFill prst="solidDmnd">
            <a:fgClr>
              <a:srgbClr val="FFC000"/>
            </a:fgClr>
            <a:bgClr>
              <a:schemeClr val="bg1"/>
            </a:bgClr>
          </a:pattFill>
        </p:spPr>
        <p:txBody>
          <a:bodyPr wrap="square" tIns="0" bIns="0" rtlCol="0">
            <a:spAutoFit/>
          </a:bodyPr>
          <a:lstStyle/>
          <a:p>
            <a:pPr algn="ctr"/>
            <a:r>
              <a:rPr kumimoji="1" lang="en-US" altLang="ja-JP" b="1" dirty="0" err="1" smtClean="0">
                <a:latin typeface="+mn-ea"/>
              </a:rPr>
              <a:t>Honjo</a:t>
            </a:r>
            <a:r>
              <a:rPr lang="ja-JP" altLang="en-US" b="1" dirty="0">
                <a:latin typeface="+mn-ea"/>
              </a:rPr>
              <a:t> </a:t>
            </a:r>
            <a:r>
              <a:rPr lang="en-US" altLang="ja-JP" b="1" dirty="0" err="1" smtClean="0">
                <a:latin typeface="+mn-ea"/>
              </a:rPr>
              <a:t>Gion</a:t>
            </a:r>
            <a:r>
              <a:rPr lang="en-US" altLang="ja-JP" b="1" dirty="0" smtClean="0">
                <a:latin typeface="+mn-ea"/>
              </a:rPr>
              <a:t> </a:t>
            </a:r>
            <a:r>
              <a:rPr lang="en-US" altLang="ja-JP" b="1" dirty="0" err="1" smtClean="0">
                <a:latin typeface="+mn-ea"/>
              </a:rPr>
              <a:t>Matsuri</a:t>
            </a:r>
            <a:endParaRPr lang="en-US" altLang="ja-JP" b="1" dirty="0" smtClean="0">
              <a:latin typeface="+mn-ea"/>
            </a:endParaRPr>
          </a:p>
          <a:p>
            <a:pPr algn="ctr"/>
            <a:r>
              <a:rPr kumimoji="1" lang="en-US" altLang="ja-JP" sz="1400" b="1" dirty="0" smtClean="0">
                <a:latin typeface="+mn-ea"/>
              </a:rPr>
              <a:t>(Japanese traditional festival)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39353" y="5021684"/>
            <a:ext cx="45085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+mn-ea"/>
              </a:rPr>
              <a:t>Reception was held at Saitama Grand </a:t>
            </a:r>
            <a:r>
              <a:rPr lang="en-US" altLang="ja-JP" sz="900" dirty="0" smtClean="0">
                <a:latin typeface="+mn-ea"/>
              </a:rPr>
              <a:t>Hotel. </a:t>
            </a:r>
          </a:p>
          <a:p>
            <a:r>
              <a:rPr lang="en-US" altLang="ja-JP" sz="900" dirty="0" smtClean="0">
                <a:latin typeface="+mn-ea"/>
              </a:rPr>
              <a:t>High </a:t>
            </a:r>
            <a:r>
              <a:rPr lang="en-US" altLang="ja-JP" sz="900" dirty="0">
                <a:latin typeface="+mn-ea"/>
              </a:rPr>
              <a:t>school students showed Japanese calligraphy performances</a:t>
            </a:r>
            <a:r>
              <a:rPr lang="ja-JP" altLang="en-US" sz="900" dirty="0">
                <a:latin typeface="+mn-ea"/>
              </a:rPr>
              <a:t>（</a:t>
            </a:r>
            <a:r>
              <a:rPr lang="en-US" altLang="ja-JP" sz="900" dirty="0" err="1">
                <a:latin typeface="+mn-ea"/>
              </a:rPr>
              <a:t>Shodou</a:t>
            </a:r>
            <a:r>
              <a:rPr lang="ja-JP" altLang="en-US" sz="900" dirty="0">
                <a:latin typeface="+mn-ea"/>
              </a:rPr>
              <a:t>）</a:t>
            </a:r>
            <a:r>
              <a:rPr lang="en-US" altLang="ja-JP" sz="900" dirty="0">
                <a:latin typeface="+mn-ea"/>
              </a:rPr>
              <a:t>, participants challenged "</a:t>
            </a:r>
            <a:r>
              <a:rPr lang="en-US" altLang="ja-JP" sz="900" dirty="0" err="1">
                <a:latin typeface="+mn-ea"/>
              </a:rPr>
              <a:t>Shodou</a:t>
            </a:r>
            <a:r>
              <a:rPr lang="en-US" altLang="ja-JP" sz="900" dirty="0">
                <a:latin typeface="+mn-ea"/>
              </a:rPr>
              <a:t>" and enjoyed singing and dancing.</a:t>
            </a:r>
          </a:p>
          <a:p>
            <a:r>
              <a:rPr lang="en-US" altLang="ja-JP" sz="900" dirty="0">
                <a:latin typeface="+mn-ea"/>
              </a:rPr>
              <a:t>That night was the traditional Japanese festival - </a:t>
            </a:r>
            <a:r>
              <a:rPr lang="en-US" altLang="ja-JP" sz="900" dirty="0" err="1">
                <a:latin typeface="+mn-ea"/>
              </a:rPr>
              <a:t>Honjo</a:t>
            </a:r>
            <a:r>
              <a:rPr lang="en-US" altLang="ja-JP" sz="900" dirty="0">
                <a:latin typeface="+mn-ea"/>
              </a:rPr>
              <a:t> </a:t>
            </a:r>
            <a:r>
              <a:rPr lang="en-US" altLang="ja-JP" sz="900" dirty="0" err="1">
                <a:latin typeface="+mn-ea"/>
              </a:rPr>
              <a:t>Gion</a:t>
            </a:r>
            <a:r>
              <a:rPr lang="en-US" altLang="ja-JP" sz="900" dirty="0">
                <a:latin typeface="+mn-ea"/>
              </a:rPr>
              <a:t> </a:t>
            </a:r>
            <a:r>
              <a:rPr lang="en-US" altLang="ja-JP" sz="900" dirty="0" err="1" smtClean="0">
                <a:latin typeface="+mn-ea"/>
              </a:rPr>
              <a:t>Matsuri</a:t>
            </a:r>
            <a:r>
              <a:rPr lang="en-US" altLang="ja-JP" sz="900" dirty="0" smtClean="0">
                <a:latin typeface="+mn-ea"/>
              </a:rPr>
              <a:t> </a:t>
            </a:r>
            <a:r>
              <a:rPr lang="en-US" altLang="ja-JP" sz="900" dirty="0">
                <a:latin typeface="+mn-ea"/>
              </a:rPr>
              <a:t>-.</a:t>
            </a:r>
          </a:p>
          <a:p>
            <a:r>
              <a:rPr lang="en-US" altLang="ja-JP" sz="900" dirty="0">
                <a:latin typeface="+mn-ea"/>
              </a:rPr>
              <a:t>Wearing </a:t>
            </a:r>
            <a:r>
              <a:rPr lang="en-US" altLang="ja-JP" sz="900" dirty="0" err="1">
                <a:latin typeface="+mn-ea"/>
              </a:rPr>
              <a:t>Matsuri</a:t>
            </a:r>
            <a:r>
              <a:rPr lang="en-US" altLang="ja-JP" sz="900" dirty="0">
                <a:latin typeface="+mn-ea"/>
              </a:rPr>
              <a:t> </a:t>
            </a:r>
            <a:r>
              <a:rPr lang="en-US" altLang="ja-JP" sz="900" dirty="0" smtClean="0">
                <a:latin typeface="+mn-ea"/>
              </a:rPr>
              <a:t>stile </a:t>
            </a:r>
            <a:r>
              <a:rPr lang="en-US" altLang="ja-JP" sz="900" dirty="0">
                <a:latin typeface="+mn-ea"/>
              </a:rPr>
              <a:t>"</a:t>
            </a:r>
            <a:r>
              <a:rPr lang="en-US" altLang="ja-JP" sz="900" dirty="0" err="1">
                <a:latin typeface="+mn-ea"/>
              </a:rPr>
              <a:t>Happi</a:t>
            </a:r>
            <a:r>
              <a:rPr lang="en-US" altLang="ja-JP" sz="900" dirty="0">
                <a:latin typeface="+mn-ea"/>
              </a:rPr>
              <a:t>", everyone enjoyed the night in Japan.</a:t>
            </a:r>
          </a:p>
          <a:p>
            <a:r>
              <a:rPr lang="en-US" altLang="ja-JP" sz="900" dirty="0">
                <a:latin typeface="+mn-ea"/>
              </a:rPr>
              <a:t>In the legend of Japan, the participants of the festival will not get </a:t>
            </a:r>
            <a:r>
              <a:rPr lang="en-US" altLang="ja-JP" sz="900" dirty="0" smtClean="0">
                <a:latin typeface="+mn-ea"/>
              </a:rPr>
              <a:t>sick</a:t>
            </a:r>
          </a:p>
          <a:p>
            <a:r>
              <a:rPr lang="en-US" altLang="ja-JP" sz="900" dirty="0" smtClean="0">
                <a:latin typeface="+mn-ea"/>
              </a:rPr>
              <a:t>for </a:t>
            </a:r>
            <a:r>
              <a:rPr lang="en-US" altLang="ja-JP" sz="900" dirty="0">
                <a:latin typeface="+mn-ea"/>
              </a:rPr>
              <a:t>a year.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6057" y="3780717"/>
            <a:ext cx="14638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" dirty="0">
                <a:latin typeface="+mn-ea"/>
              </a:rPr>
              <a:t>Mayor </a:t>
            </a:r>
            <a:r>
              <a:rPr lang="en-US" altLang="ja-JP" sz="600" dirty="0" err="1" smtClean="0">
                <a:latin typeface="+mn-ea"/>
              </a:rPr>
              <a:t>Honjo</a:t>
            </a:r>
            <a:r>
              <a:rPr lang="en-US" altLang="ja-JP" sz="600" dirty="0" smtClean="0">
                <a:latin typeface="+mn-ea"/>
              </a:rPr>
              <a:t>   </a:t>
            </a:r>
            <a:r>
              <a:rPr kumimoji="1" lang="en-US" altLang="ja-JP" sz="600" dirty="0" smtClean="0">
                <a:latin typeface="+mn-ea"/>
              </a:rPr>
              <a:t>Mr. </a:t>
            </a:r>
            <a:r>
              <a:rPr kumimoji="1" lang="en-US" altLang="ja-JP" sz="600" dirty="0" err="1" smtClean="0">
                <a:latin typeface="+mn-ea"/>
              </a:rPr>
              <a:t>Shinge</a:t>
            </a:r>
            <a:r>
              <a:rPr kumimoji="1" lang="en-US" altLang="ja-JP" sz="600" dirty="0" smtClean="0">
                <a:latin typeface="+mn-ea"/>
              </a:rPr>
              <a:t> Yoshida</a:t>
            </a:r>
            <a:endParaRPr kumimoji="1" lang="ja-JP" altLang="en-US" sz="600" dirty="0">
              <a:latin typeface="+mn-ea"/>
            </a:endParaRPr>
          </a:p>
        </p:txBody>
      </p:sp>
      <p:pic>
        <p:nvPicPr>
          <p:cNvPr id="28" name="Picture 11" descr="祭りの提灯イラスト（赤色）">
            <a:hlinkClick r:id="rId21"/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r="31705"/>
          <a:stretch/>
        </p:blipFill>
        <p:spPr bwMode="auto">
          <a:xfrm rot="19794737">
            <a:off x="5857338" y="4375408"/>
            <a:ext cx="469155" cy="6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692721"/>
            <a:ext cx="841674" cy="79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</a:t>
            </a:r>
            <a:r>
              <a:rPr lang="ja-JP" altLang="en-US" dirty="0"/>
              <a:t> </a:t>
            </a:r>
            <a:r>
              <a:rPr lang="en-US" altLang="ja-JP" dirty="0" smtClean="0"/>
              <a:t>11th STQM World Convention</a:t>
            </a:r>
            <a:br>
              <a:rPr lang="en-US" altLang="ja-JP" dirty="0" smtClean="0"/>
            </a:br>
            <a:r>
              <a:rPr lang="en-US" altLang="ja-JP" sz="1800" dirty="0" smtClean="0"/>
              <a:t>-Aiming to realize Kaizen Activity for Next Growth-</a:t>
            </a:r>
            <a:endParaRPr kumimoji="1" lang="ja-JP" altLang="en-US" sz="18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SDHD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Aug.1.2018</a:t>
            </a:r>
            <a:endParaRPr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3737" r="50522" b="24176"/>
          <a:stretch/>
        </p:blipFill>
        <p:spPr bwMode="auto">
          <a:xfrm>
            <a:off x="7833320" y="913582"/>
            <a:ext cx="535484" cy="43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8" descr="R:\F117\F019\新体系\01共有キャビ\10テーマ別業務\76社内広報\01 サンデンプラザ\2018年サンデンプラザ\8月号\4_75周年　STQM世界大会\写真\レセプション&amp;アテンド\アテンドメンバー\IMG_32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6" y="1921847"/>
            <a:ext cx="13271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2" descr="R:\F117\F019\新体系\01共有キャビ\10テーマ別業務\76社内広報\01 サンデンプラザ\2018年サンデンプラザ\8月号\4_75周年　STQM世界大会\写真\レセプション&amp;アテンド\アテンドメンバー\IMG_32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3" b="21301"/>
          <a:stretch>
            <a:fillRect/>
          </a:stretch>
        </p:blipFill>
        <p:spPr bwMode="auto">
          <a:xfrm rot="21185401">
            <a:off x="569428" y="2683643"/>
            <a:ext cx="817563" cy="6746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b="6088"/>
          <a:stretch/>
        </p:blipFill>
        <p:spPr bwMode="auto">
          <a:xfrm>
            <a:off x="2059657" y="3746712"/>
            <a:ext cx="2055841" cy="109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25" y="4856173"/>
            <a:ext cx="1955838" cy="128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テキスト ボックス 20"/>
          <p:cNvSpPr txBox="1">
            <a:spLocks noChangeArrowheads="1"/>
          </p:cNvSpPr>
          <p:nvPr/>
        </p:nvSpPr>
        <p:spPr bwMode="auto">
          <a:xfrm>
            <a:off x="4953000" y="4218201"/>
            <a:ext cx="4408482" cy="24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ja-JP" sz="900" dirty="0" smtClean="0">
                <a:latin typeface="+mn-ea"/>
                <a:ea typeface="+mn-ea"/>
                <a:cs typeface="Meiryo UI" pitchFamily="50" charset="-128"/>
              </a:rPr>
              <a:t>The </a:t>
            </a:r>
            <a:r>
              <a:rPr lang="en-US" altLang="ja-JP" sz="900" dirty="0">
                <a:latin typeface="+mn-ea"/>
                <a:ea typeface="+mn-ea"/>
                <a:cs typeface="Meiryo UI" pitchFamily="50" charset="-128"/>
              </a:rPr>
              <a:t>cooperation of many </a:t>
            </a:r>
            <a:r>
              <a:rPr lang="en-US" altLang="ja-JP" sz="900" dirty="0" smtClean="0">
                <a:latin typeface="+mn-ea"/>
                <a:ea typeface="+mn-ea"/>
                <a:cs typeface="Meiryo UI" pitchFamily="50" charset="-128"/>
              </a:rPr>
              <a:t>people supported this World Convention.</a:t>
            </a:r>
            <a:endParaRPr lang="en-US" altLang="ja-JP" sz="900" dirty="0">
              <a:latin typeface="+mn-ea"/>
              <a:ea typeface="+mn-ea"/>
              <a:cs typeface="Meiryo UI" pitchFamily="50" charset="-128"/>
            </a:endParaRPr>
          </a:p>
        </p:txBody>
      </p:sp>
      <p:pic>
        <p:nvPicPr>
          <p:cNvPr id="45" name="Picture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4419104"/>
            <a:ext cx="728663" cy="74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8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5"/>
          <a:stretch>
            <a:fillRect/>
          </a:stretch>
        </p:blipFill>
        <p:spPr bwMode="auto">
          <a:xfrm>
            <a:off x="6421735" y="4436566"/>
            <a:ext cx="1039812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8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4434979"/>
            <a:ext cx="6223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"/>
          <a:stretch/>
        </p:blipFill>
        <p:spPr bwMode="auto">
          <a:xfrm>
            <a:off x="509525" y="3757879"/>
            <a:ext cx="1512297" cy="107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80" r="1756" b="-1780"/>
          <a:stretch/>
        </p:blipFill>
        <p:spPr bwMode="auto">
          <a:xfrm>
            <a:off x="2511918" y="4878308"/>
            <a:ext cx="1360962" cy="128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7"/>
          <a:stretch/>
        </p:blipFill>
        <p:spPr bwMode="auto">
          <a:xfrm>
            <a:off x="8191912" y="1777831"/>
            <a:ext cx="1199125" cy="148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テキスト ボックス 20"/>
          <p:cNvSpPr txBox="1">
            <a:spLocks noChangeArrowheads="1"/>
          </p:cNvSpPr>
          <p:nvPr/>
        </p:nvSpPr>
        <p:spPr bwMode="auto">
          <a:xfrm>
            <a:off x="8037171" y="3199626"/>
            <a:ext cx="1524341" cy="57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</a:pPr>
            <a:r>
              <a:rPr lang="en-US" altLang="ja-JP" sz="900" dirty="0">
                <a:latin typeface="+mn-ea"/>
                <a:ea typeface="+mn-ea"/>
                <a:cs typeface="Meiryo UI" pitchFamily="50" charset="-128"/>
              </a:rPr>
              <a:t>Winner France</a:t>
            </a:r>
          </a:p>
          <a:p>
            <a:pPr algn="ctr" eaLnBrk="1" hangingPunct="1">
              <a:lnSpc>
                <a:spcPts val="1200"/>
              </a:lnSpc>
            </a:pPr>
            <a:r>
              <a:rPr lang="en-US" altLang="ja-JP" sz="900" dirty="0">
                <a:latin typeface="+mn-ea"/>
                <a:ea typeface="+mn-ea"/>
                <a:cs typeface="Meiryo UI" pitchFamily="50" charset="-128"/>
              </a:rPr>
              <a:t>in the FIFA World Cup 15th </a:t>
            </a:r>
            <a:r>
              <a:rPr lang="en-US" altLang="ja-JP" sz="900" dirty="0" smtClean="0">
                <a:latin typeface="+mn-ea"/>
                <a:ea typeface="+mn-ea"/>
                <a:cs typeface="Meiryo UI" pitchFamily="50" charset="-128"/>
              </a:rPr>
              <a:t>July 2018</a:t>
            </a:r>
            <a:endParaRPr lang="en-US" altLang="ja-JP" sz="900" dirty="0">
              <a:latin typeface="+mn-ea"/>
              <a:ea typeface="+mn-ea"/>
              <a:cs typeface="Meiryo UI" pitchFamily="50" charset="-128"/>
            </a:endParaRPr>
          </a:p>
        </p:txBody>
      </p:sp>
      <p:pic>
        <p:nvPicPr>
          <p:cNvPr id="2052" name="Picture 4" descr="フランスの旗">
            <a:hlinkClick r:id="rId14" tooltip="フランスの旗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18" y="1800024"/>
            <a:ext cx="410157" cy="2729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917005"/>
            <a:ext cx="1695087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6"/>
          <a:stretch/>
        </p:blipFill>
        <p:spPr bwMode="auto">
          <a:xfrm>
            <a:off x="4142819" y="3746712"/>
            <a:ext cx="787955" cy="109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96" y="1541552"/>
            <a:ext cx="1375564" cy="93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20" y="2780928"/>
            <a:ext cx="1353840" cy="101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3" t="38228" r="41765" b="17178"/>
          <a:stretch/>
        </p:blipFill>
        <p:spPr bwMode="auto">
          <a:xfrm>
            <a:off x="3915075" y="4878309"/>
            <a:ext cx="991027" cy="128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1" descr="祭りの提灯イラスト（赤色）">
            <a:hlinkClick r:id="rId21"/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r="31705"/>
          <a:stretch/>
        </p:blipFill>
        <p:spPr bwMode="auto">
          <a:xfrm rot="1471067">
            <a:off x="4001801" y="1749011"/>
            <a:ext cx="603646" cy="87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/>
          <p:cNvSpPr txBox="1"/>
          <p:nvPr/>
        </p:nvSpPr>
        <p:spPr>
          <a:xfrm>
            <a:off x="488950" y="1514636"/>
            <a:ext cx="4417152" cy="369332"/>
          </a:xfrm>
          <a:prstGeom prst="rect">
            <a:avLst/>
          </a:prstGeom>
          <a:pattFill prst="lgCheck">
            <a:fgClr>
              <a:srgbClr val="FFC000"/>
            </a:fgClr>
            <a:bgClr>
              <a:schemeClr val="bg1"/>
            </a:bgClr>
          </a:patt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/>
              <a:t>Global Team Work Build </a:t>
            </a:r>
            <a:r>
              <a:rPr kumimoji="1" lang="en-US" altLang="ja-JP" b="1" dirty="0" smtClean="0"/>
              <a:t>in </a:t>
            </a:r>
            <a:r>
              <a:rPr kumimoji="1" lang="en-US" altLang="ja-JP" b="1" dirty="0" err="1" smtClean="0"/>
              <a:t>Honjo</a:t>
            </a:r>
            <a:endParaRPr kumimoji="1" lang="ja-JP" altLang="en-US" b="1" dirty="0"/>
          </a:p>
        </p:txBody>
      </p:sp>
      <p:pic>
        <p:nvPicPr>
          <p:cNvPr id="28" name="Picture 19" descr="R:\F117\F019\新体系\01共有キャビ\10テーマ別業務\76社内広報\01 サンデンプラザ\2018年サンデンプラザ\8月号\4_75周年　STQM世界大会\写真\レセプション&amp;アテンド\アテンドメンバー\IMG_3275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2588842"/>
            <a:ext cx="1405417" cy="10528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テキスト ボックス 49"/>
          <p:cNvSpPr txBox="1"/>
          <p:nvPr/>
        </p:nvSpPr>
        <p:spPr>
          <a:xfrm>
            <a:off x="509526" y="3365614"/>
            <a:ext cx="2859298" cy="369332"/>
          </a:xfrm>
          <a:prstGeom prst="rect">
            <a:avLst/>
          </a:prstGeom>
          <a:pattFill prst="lgCheck">
            <a:fgClr>
              <a:srgbClr val="FFC000"/>
            </a:fgClr>
            <a:bgClr>
              <a:schemeClr val="bg1"/>
            </a:bgClr>
          </a:patt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Sightseeing </a:t>
            </a:r>
            <a:r>
              <a:rPr kumimoji="1" lang="en-US" altLang="ja-JP" b="1" dirty="0" err="1" smtClean="0"/>
              <a:t>inTokyo</a:t>
            </a:r>
            <a:endParaRPr kumimoji="1" lang="ja-JP" altLang="en-US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982555" y="3887841"/>
            <a:ext cx="2478992" cy="338554"/>
          </a:xfrm>
          <a:prstGeom prst="rect">
            <a:avLst/>
          </a:prstGeom>
          <a:pattFill prst="lgCheck">
            <a:fgClr>
              <a:srgbClr val="FFC000"/>
            </a:fgClr>
            <a:bgClr>
              <a:schemeClr val="bg1"/>
            </a:bgClr>
          </a:pattFill>
          <a:ln w="25400"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sz="1600" b="1" dirty="0" smtClean="0"/>
              <a:t>Operation Staff in Japan</a:t>
            </a:r>
            <a:endParaRPr kumimoji="1" lang="ja-JP" altLang="en-US" sz="1600" b="1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7741218" y="1539231"/>
            <a:ext cx="1675832" cy="215444"/>
          </a:xfrm>
          <a:prstGeom prst="rect">
            <a:avLst/>
          </a:prstGeom>
          <a:pattFill prst="lgCheck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kumimoji="1" lang="en-US" altLang="ja-JP" sz="1400" b="1" dirty="0" smtClean="0"/>
              <a:t>Another Victory</a:t>
            </a:r>
            <a:endParaRPr kumimoji="1" lang="ja-JP" altLang="en-US" sz="1400" b="1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t="43779" r="21211" b="30542"/>
          <a:stretch/>
        </p:blipFill>
        <p:spPr bwMode="auto">
          <a:xfrm>
            <a:off x="5010237" y="2540074"/>
            <a:ext cx="746125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4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t="43779" r="21211" b="30542"/>
          <a:stretch/>
        </p:blipFill>
        <p:spPr bwMode="auto">
          <a:xfrm>
            <a:off x="5754769" y="2540074"/>
            <a:ext cx="746125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" t="2678" r="8406" b="-2678"/>
          <a:stretch/>
        </p:blipFill>
        <p:spPr bwMode="auto">
          <a:xfrm>
            <a:off x="6427092" y="1553396"/>
            <a:ext cx="1265193" cy="106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t="22626"/>
          <a:stretch/>
        </p:blipFill>
        <p:spPr bwMode="auto">
          <a:xfrm>
            <a:off x="6427093" y="2678769"/>
            <a:ext cx="1724282" cy="111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200980"/>
            <a:ext cx="2436538" cy="89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テキスト ボックス 54"/>
          <p:cNvSpPr txBox="1"/>
          <p:nvPr/>
        </p:nvSpPr>
        <p:spPr>
          <a:xfrm>
            <a:off x="7551978" y="3887841"/>
            <a:ext cx="1865072" cy="338554"/>
          </a:xfrm>
          <a:prstGeom prst="rect">
            <a:avLst/>
          </a:prstGeom>
          <a:pattFill prst="lgCheck">
            <a:fgClr>
              <a:srgbClr val="FFC000"/>
            </a:fgClr>
            <a:bgClr>
              <a:schemeClr val="bg1"/>
            </a:bgClr>
          </a:pattFill>
          <a:ln w="25400"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kumimoji="1" lang="en-US" altLang="ja-JP" sz="1600" b="1" dirty="0" smtClean="0"/>
              <a:t>Next&gt;&gt;SVL(India)</a:t>
            </a:r>
            <a:endParaRPr kumimoji="1" lang="ja-JP" altLang="en-US" sz="1600" b="1" dirty="0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 bwMode="auto">
          <a:xfrm>
            <a:off x="7563456" y="4468079"/>
            <a:ext cx="1798026" cy="162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5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STQM Asia 1 Bloc Convention in SIS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Elaine Lim</a:t>
            </a:r>
          </a:p>
          <a:p>
            <a:r>
              <a:rPr lang="en-US" altLang="ja-JP" dirty="0" smtClean="0"/>
              <a:t>SIS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SIS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>
          <a:xfrm>
            <a:off x="4956175" y="1628352"/>
            <a:ext cx="4389313" cy="4361349"/>
          </a:xfrm>
        </p:spPr>
        <p:txBody>
          <a:bodyPr/>
          <a:lstStyle/>
          <a:p>
            <a:r>
              <a:rPr lang="en-SG" dirty="0">
                <a:cs typeface="Arial" panose="020B0604020202020204" pitchFamily="34" charset="0"/>
              </a:rPr>
              <a:t>SIS had the honour of hosting the STQM Asia 1 Bloc Convention on 24</a:t>
            </a:r>
            <a:r>
              <a:rPr lang="en-SG" baseline="30000" dirty="0">
                <a:cs typeface="Arial" panose="020B0604020202020204" pitchFamily="34" charset="0"/>
              </a:rPr>
              <a:t>th</a:t>
            </a:r>
            <a:r>
              <a:rPr lang="en-SG" dirty="0">
                <a:cs typeface="Arial" panose="020B0604020202020204" pitchFamily="34" charset="0"/>
              </a:rPr>
              <a:t> July’18. A total of 9 teams presented their SGA activities. There were 2 teams from SIS (Singapore), 1 team from PSI (Indonesia), 1 team from ISI (Iran), 2 teams from SVL (India), 1 team from SVP (India) and 2 teams from PVL (India). </a:t>
            </a:r>
          </a:p>
          <a:p>
            <a:endParaRPr lang="en-SG" dirty="0">
              <a:cs typeface="Arial" panose="020B0604020202020204" pitchFamily="34" charset="0"/>
            </a:endParaRPr>
          </a:p>
          <a:p>
            <a:r>
              <a:rPr lang="en-SG" dirty="0">
                <a:cs typeface="Arial" panose="020B0604020202020204" pitchFamily="34" charset="0"/>
              </a:rPr>
              <a:t>SIS management Mr. Shigeharu Nakamura gave a welcome/opening speech, followed by Mr. Tadashi Yoshida, Head of STQM office emphasized the level and importance of SGA, in the respective SI fronts. There were 5 Juries representing 5 of the Sanden Group companies (SIS, ISI, PSI, SVL/SVP &amp; PVL) respectively</a:t>
            </a:r>
            <a:r>
              <a:rPr lang="en-SG" dirty="0" smtClean="0">
                <a:cs typeface="Arial" panose="020B0604020202020204" pitchFamily="34" charset="0"/>
              </a:rPr>
              <a:t>.</a:t>
            </a:r>
          </a:p>
          <a:p>
            <a:endParaRPr lang="en-SG" dirty="0">
              <a:cs typeface="Arial" panose="020B0604020202020204" pitchFamily="34" charset="0"/>
            </a:endParaRPr>
          </a:p>
          <a:p>
            <a:r>
              <a:rPr lang="en-SG" dirty="0">
                <a:cs typeface="Arial" panose="020B0604020202020204" pitchFamily="34" charset="0"/>
              </a:rPr>
              <a:t>Champion team belonged to Precision from SVP, while 1</a:t>
            </a:r>
            <a:r>
              <a:rPr lang="en-SG" baseline="30000" dirty="0">
                <a:cs typeface="Arial" panose="020B0604020202020204" pitchFamily="34" charset="0"/>
              </a:rPr>
              <a:t>st</a:t>
            </a:r>
            <a:r>
              <a:rPr lang="en-SG" dirty="0">
                <a:cs typeface="Arial" panose="020B0604020202020204" pitchFamily="34" charset="0"/>
              </a:rPr>
              <a:t> and 2</a:t>
            </a:r>
            <a:r>
              <a:rPr lang="en-SG" baseline="30000" dirty="0">
                <a:cs typeface="Arial" panose="020B0604020202020204" pitchFamily="34" charset="0"/>
              </a:rPr>
              <a:t>nd</a:t>
            </a:r>
            <a:r>
              <a:rPr lang="en-SG" dirty="0">
                <a:cs typeface="Arial" panose="020B0604020202020204" pitchFamily="34" charset="0"/>
              </a:rPr>
              <a:t> runner-up went to </a:t>
            </a:r>
            <a:r>
              <a:rPr lang="en-SG" dirty="0" err="1">
                <a:cs typeface="Arial" panose="020B0604020202020204" pitchFamily="34" charset="0"/>
              </a:rPr>
              <a:t>Homa</a:t>
            </a:r>
            <a:r>
              <a:rPr lang="en-SG" dirty="0">
                <a:cs typeface="Arial" panose="020B0604020202020204" pitchFamily="34" charset="0"/>
              </a:rPr>
              <a:t> from ISI and </a:t>
            </a:r>
            <a:r>
              <a:rPr lang="en-SG" dirty="0" err="1">
                <a:cs typeface="Arial" panose="020B0604020202020204" pitchFamily="34" charset="0"/>
              </a:rPr>
              <a:t>Akagi</a:t>
            </a:r>
            <a:r>
              <a:rPr lang="en-SG" dirty="0">
                <a:cs typeface="Arial" panose="020B0604020202020204" pitchFamily="34" charset="0"/>
              </a:rPr>
              <a:t> from SIS respectively. Congratulations and well done to all the teams for their great effort and for providing valuable learning points to everyone. 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>
          <a:xfrm>
            <a:off x="0" y="260648"/>
            <a:ext cx="1712640" cy="216024"/>
          </a:xfrm>
        </p:spPr>
        <p:txBody>
          <a:bodyPr/>
          <a:lstStyle/>
          <a:p>
            <a:r>
              <a:rPr lang="en-US" altLang="ja-JP" dirty="0" smtClean="0"/>
              <a:t>Jul</a:t>
            </a:r>
            <a:r>
              <a:rPr kumimoji="1" lang="en-US" altLang="ja-JP" dirty="0" smtClean="0"/>
              <a:t>.24.2018 </a:t>
            </a:r>
            <a:endParaRPr kumimoji="1" lang="ja-JP" altLang="en-US" dirty="0"/>
          </a:p>
        </p:txBody>
      </p:sp>
      <p:pic>
        <p:nvPicPr>
          <p:cNvPr id="15" name="Picture 3" descr="C:\Users\SDC093565\Desktop\マンスリー\国旗\sg100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764704"/>
            <a:ext cx="648000" cy="43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36"/>
          <p:cNvSpPr txBox="1"/>
          <p:nvPr/>
        </p:nvSpPr>
        <p:spPr>
          <a:xfrm>
            <a:off x="8697416" y="1196752"/>
            <a:ext cx="7985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Singapore</a:t>
            </a:r>
            <a:endParaRPr kumimoji="1" lang="ja-JP" altLang="en-US" sz="1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8"/>
          <a:stretch/>
        </p:blipFill>
        <p:spPr>
          <a:xfrm>
            <a:off x="538375" y="1317004"/>
            <a:ext cx="3008629" cy="17414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13" t="6349" r="30714" b="13228"/>
          <a:stretch/>
        </p:blipFill>
        <p:spPr>
          <a:xfrm>
            <a:off x="3693457" y="1329244"/>
            <a:ext cx="800886" cy="17291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9640" r="22178" b="13309"/>
          <a:stretch/>
        </p:blipFill>
        <p:spPr>
          <a:xfrm>
            <a:off x="538375" y="3183022"/>
            <a:ext cx="1822337" cy="14487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 r="10014" b="7084"/>
          <a:stretch/>
        </p:blipFill>
        <p:spPr>
          <a:xfrm>
            <a:off x="2433853" y="3266479"/>
            <a:ext cx="2060490" cy="130723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6177" y="4594625"/>
            <a:ext cx="2002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/>
              <a:t>Precision (SVP)</a:t>
            </a:r>
            <a:endParaRPr lang="en-SG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12886" y="4598080"/>
            <a:ext cx="2002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 smtClean="0"/>
              <a:t>Homa (ISI)</a:t>
            </a:r>
            <a:endParaRPr lang="en-SG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6707" r="21242" b="24569"/>
          <a:stretch/>
        </p:blipFill>
        <p:spPr>
          <a:xfrm>
            <a:off x="538375" y="4836673"/>
            <a:ext cx="1772407" cy="12268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9" b="25365"/>
          <a:stretch/>
        </p:blipFill>
        <p:spPr>
          <a:xfrm>
            <a:off x="2578013" y="4842842"/>
            <a:ext cx="1690304" cy="12286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3649" y="6043345"/>
            <a:ext cx="2002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 smtClean="0"/>
              <a:t>Akagi (SIS)</a:t>
            </a:r>
            <a:endParaRPr lang="en-SG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903056" y="6057211"/>
            <a:ext cx="2002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/>
              <a:t>Merlion Park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2715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Fine view from the top of Sanden Forest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Look around the extensive Kanto Plain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SFC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Yoshii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SFC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Today we introduce the view of  the Kanto Plain from th</a:t>
            </a:r>
            <a:r>
              <a:rPr lang="en-US" altLang="ja-JP" dirty="0" smtClean="0"/>
              <a:t>e top of Sanden Forest.</a:t>
            </a:r>
            <a:endParaRPr kumimoji="1"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The view is famous for its beautifulness by local, especially night one. </a:t>
            </a:r>
            <a:r>
              <a:rPr lang="en-US" altLang="ja-JP" dirty="0"/>
              <a:t>Y</a:t>
            </a:r>
            <a:r>
              <a:rPr lang="en-US" altLang="ja-JP" dirty="0" smtClean="0"/>
              <a:t>ou can also see Tokyo Sky Tree (one of the famous for highest buildings in Japan) and Mt. Fuji with the blue sky in the winter morning on sunny days. 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Please come to Sanden Forest and enjoy this original landscape !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Aug.1.2018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8" y="1628775"/>
            <a:ext cx="4100882" cy="307566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3983724"/>
            <a:ext cx="2880000" cy="216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41" y="3983724"/>
            <a:ext cx="3239999" cy="2160000"/>
          </a:xfrm>
          <a:prstGeom prst="rect">
            <a:avLst/>
          </a:prstGeom>
        </p:spPr>
      </p:pic>
      <p:sp>
        <p:nvSpPr>
          <p:cNvPr id="18" name="右カーブ矢印 17"/>
          <p:cNvSpPr/>
          <p:nvPr/>
        </p:nvSpPr>
        <p:spPr>
          <a:xfrm rot="19003708">
            <a:off x="2112392" y="4408181"/>
            <a:ext cx="360040" cy="936104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5025008" y="4876233"/>
            <a:ext cx="864096" cy="1874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7"/>
          <p:cNvSpPr txBox="1">
            <a:spLocks/>
          </p:cNvSpPr>
          <p:nvPr/>
        </p:nvSpPr>
        <p:spPr>
          <a:xfrm>
            <a:off x="3584848" y="1628775"/>
            <a:ext cx="1008112" cy="3415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05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dirty="0" smtClean="0">
                <a:solidFill>
                  <a:schemeClr val="bg1"/>
                </a:solidFill>
              </a:rPr>
              <a:t>In the morning</a:t>
            </a:r>
          </a:p>
        </p:txBody>
      </p:sp>
      <p:sp>
        <p:nvSpPr>
          <p:cNvPr id="23" name="テキスト プレースホルダー 7"/>
          <p:cNvSpPr txBox="1">
            <a:spLocks/>
          </p:cNvSpPr>
          <p:nvPr/>
        </p:nvSpPr>
        <p:spPr>
          <a:xfrm>
            <a:off x="4448944" y="3983724"/>
            <a:ext cx="791768" cy="3415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05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dirty="0" smtClean="0">
                <a:solidFill>
                  <a:schemeClr val="bg1"/>
                </a:solidFill>
              </a:rPr>
              <a:t>Sunset</a:t>
            </a:r>
          </a:p>
        </p:txBody>
      </p:sp>
      <p:sp>
        <p:nvSpPr>
          <p:cNvPr id="24" name="テキスト プレースホルダー 7"/>
          <p:cNvSpPr txBox="1">
            <a:spLocks/>
          </p:cNvSpPr>
          <p:nvPr/>
        </p:nvSpPr>
        <p:spPr>
          <a:xfrm>
            <a:off x="8193806" y="3983724"/>
            <a:ext cx="719634" cy="3415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05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dirty="0" smtClean="0">
                <a:solidFill>
                  <a:schemeClr val="bg1"/>
                </a:solidFill>
              </a:rPr>
              <a:t>At night</a:t>
            </a:r>
          </a:p>
        </p:txBody>
      </p:sp>
    </p:spTree>
    <p:extLst>
      <p:ext uri="{BB962C8B-B14F-4D97-AF65-F5344CB8AC3E}">
        <p14:creationId xmlns:p14="http://schemas.microsoft.com/office/powerpoint/2010/main" val="40569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サンデン(国内)全般のニュー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強化部及びスポーツ関連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海外からのニュー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wdDnDiag">
          <a:fgClr>
            <a:srgbClr val="F4EBAA"/>
          </a:fgClr>
          <a:bgClr>
            <a:srgbClr val="FFFFFF"/>
          </a:bgClr>
        </a:pattFill>
        <a:ln>
          <a:noFill/>
        </a:ln>
      </a:spPr>
      <a:bodyPr rtlCol="0" anchor="ctr"/>
      <a:lstStyle>
        <a:defPPr algn="ctr">
          <a:defRPr kumimoji="1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社会貢献ニュー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表紙＆目次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表紙＆目次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サンデン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2532</TotalTime>
  <Words>1149</Words>
  <Application>Microsoft Office PowerPoint</Application>
  <PresentationFormat>A4 210 x 297 mm</PresentationFormat>
  <Paragraphs>175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8</vt:i4>
      </vt:variant>
    </vt:vector>
  </HeadingPairs>
  <TitlesOfParts>
    <vt:vector size="30" baseType="lpstr">
      <vt:lpstr>Gautami</vt:lpstr>
      <vt:lpstr>HGP創英角ｺﾞｼｯｸUB</vt:lpstr>
      <vt:lpstr>Meiryo UI</vt:lpstr>
      <vt:lpstr>ＭＳ Ｐゴシック</vt:lpstr>
      <vt:lpstr>メイリオ</vt:lpstr>
      <vt:lpstr>Arial</vt:lpstr>
      <vt:lpstr>Calibri</vt:lpstr>
      <vt:lpstr>Gill Sans MT</vt:lpstr>
      <vt:lpstr>Harlow Solid Italic</vt:lpstr>
      <vt:lpstr>Magneto</vt:lpstr>
      <vt:lpstr>Mistral</vt:lpstr>
      <vt:lpstr>MV Boli</vt:lpstr>
      <vt:lpstr>Poor Richard</vt:lpstr>
      <vt:lpstr>Segoe UI</vt:lpstr>
      <vt:lpstr>Times New Roman</vt:lpstr>
      <vt:lpstr>Wingdings</vt:lpstr>
      <vt:lpstr>サンデン(国内)全般のニュース</vt:lpstr>
      <vt:lpstr>強化部及びスポーツ関連</vt:lpstr>
      <vt:lpstr>海外からのニュース</vt:lpstr>
      <vt:lpstr>社会貢献ニュース</vt:lpstr>
      <vt:lpstr>表紙＆目次</vt:lpstr>
      <vt:lpstr>1_表紙＆目次</vt:lpstr>
      <vt:lpstr>PowerPoint プレゼンテーション</vt:lpstr>
      <vt:lpstr>The 11th STQM World Convention -Aiming to realize Kaizen Activity for Next Growth-</vt:lpstr>
      <vt:lpstr>The 11th STQM World Convention -Aiming to realize Kaizen Activity for Next Growth-</vt:lpstr>
      <vt:lpstr>The 11th STQM World Convention -Aiming to realize Kaizen Activity for Next Growth-</vt:lpstr>
      <vt:lpstr>The 11th STQM World Convention -Aiming to realize Kaizen Activity for Next Growth-</vt:lpstr>
      <vt:lpstr>The 11th STQM World Convention -Aiming to realize Kaizen Activity for Next Growth-</vt:lpstr>
      <vt:lpstr>STQM Asia 1 Bloc Convention in SIS</vt:lpstr>
      <vt:lpstr> Fine view from the top of Sanden Forest 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shimizu_kana</dc:creator>
  <cp:lastModifiedBy>asakawa_naoki</cp:lastModifiedBy>
  <cp:revision>216</cp:revision>
  <cp:lastPrinted>2018-07-27T05:59:29Z</cp:lastPrinted>
  <dcterms:created xsi:type="dcterms:W3CDTF">2017-09-05T01:00:43Z</dcterms:created>
  <dcterms:modified xsi:type="dcterms:W3CDTF">2018-09-21T02:33:40Z</dcterms:modified>
</cp:coreProperties>
</file>